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3419" r:id="rId3"/>
    <p:sldId id="3405" r:id="rId4"/>
    <p:sldId id="1887" r:id="rId5"/>
    <p:sldId id="1888" r:id="rId6"/>
    <p:sldId id="3400" r:id="rId7"/>
    <p:sldId id="3401" r:id="rId8"/>
    <p:sldId id="3414" r:id="rId9"/>
    <p:sldId id="3416" r:id="rId10"/>
    <p:sldId id="3418" r:id="rId11"/>
    <p:sldId id="3402" r:id="rId12"/>
    <p:sldId id="3403" r:id="rId13"/>
    <p:sldId id="265" r:id="rId14"/>
    <p:sldId id="2286" r:id="rId15"/>
    <p:sldId id="3394" r:id="rId16"/>
    <p:sldId id="3396" r:id="rId17"/>
    <p:sldId id="3397" r:id="rId18"/>
    <p:sldId id="3406" r:id="rId19"/>
    <p:sldId id="3407" r:id="rId20"/>
    <p:sldId id="3409" r:id="rId21"/>
    <p:sldId id="3410" r:id="rId22"/>
    <p:sldId id="3411" r:id="rId23"/>
    <p:sldId id="3412" r:id="rId24"/>
    <p:sldId id="3413" r:id="rId25"/>
    <p:sldId id="3408" r:id="rId26"/>
    <p:sldId id="3399" r:id="rId27"/>
    <p:sldId id="3398" r:id="rId28"/>
    <p:sldId id="263" r:id="rId29"/>
    <p:sldId id="264" r:id="rId30"/>
    <p:sldId id="262" r:id="rId31"/>
    <p:sldId id="257" r:id="rId32"/>
    <p:sldId id="259" r:id="rId33"/>
    <p:sldId id="258" r:id="rId34"/>
    <p:sldId id="260" r:id="rId35"/>
    <p:sldId id="261" r:id="rId36"/>
    <p:sldId id="340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060"/>
    <a:srgbClr val="FFC000"/>
    <a:srgbClr val="C09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03" autoAdjust="0"/>
    <p:restoredTop sz="82334" autoAdjust="0"/>
  </p:normalViewPr>
  <p:slideViewPr>
    <p:cSldViewPr snapToGrid="0">
      <p:cViewPr varScale="1">
        <p:scale>
          <a:sx n="136" d="100"/>
          <a:sy n="136" d="100"/>
        </p:scale>
        <p:origin x="336"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6D460B-8E8C-4615-B46B-64D3CFA8E9F9}" type="datetimeFigureOut">
              <a:rPr lang="en-US" smtClean="0"/>
              <a:t>4/1/2021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B892E8-FAAA-4665-8E66-49EE6C5722F2}" type="slidenum">
              <a:rPr lang="en-US" smtClean="0"/>
              <a:t>‹#›</a:t>
            </a:fld>
            <a:endParaRPr lang="en-US"/>
          </a:p>
        </p:txBody>
      </p:sp>
    </p:spTree>
    <p:extLst>
      <p:ext uri="{BB962C8B-B14F-4D97-AF65-F5344CB8AC3E}">
        <p14:creationId xmlns:p14="http://schemas.microsoft.com/office/powerpoint/2010/main" val="41269342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Electricity primer:</a:t>
            </a:r>
          </a:p>
          <a:p>
            <a:r>
              <a:rPr lang="en-US" dirty="0"/>
              <a:t>http://people.cs.georgetown.edu/~squier/Teaching/ComputerSystemsArchitecture/520-2013-CourseDocuments/Lec-1-electricityPrimer.pdf</a:t>
            </a:r>
          </a:p>
          <a:p>
            <a:endParaRPr lang="en-US" dirty="0"/>
          </a:p>
          <a:p>
            <a:r>
              <a:rPr lang="en-US" dirty="0"/>
              <a:t>Poiseuille’s Law</a:t>
            </a:r>
          </a:p>
          <a:p>
            <a:r>
              <a:rPr lang="en-US" dirty="0"/>
              <a:t>http://hyperphysics.phy-astr.gsu.edu/hbase/ppois.html</a:t>
            </a:r>
          </a:p>
        </p:txBody>
      </p:sp>
      <p:sp>
        <p:nvSpPr>
          <p:cNvPr id="4" name="Slide Number Placeholder 3"/>
          <p:cNvSpPr>
            <a:spLocks noGrp="1"/>
          </p:cNvSpPr>
          <p:nvPr>
            <p:ph type="sldNum" sz="quarter" idx="5"/>
          </p:nvPr>
        </p:nvSpPr>
        <p:spPr/>
        <p:txBody>
          <a:bodyPr/>
          <a:lstStyle/>
          <a:p>
            <a:fld id="{4DB892E8-FAAA-4665-8E66-49EE6C5722F2}" type="slidenum">
              <a:rPr lang="en-US" smtClean="0"/>
              <a:t>1</a:t>
            </a:fld>
            <a:endParaRPr lang="en-US"/>
          </a:p>
        </p:txBody>
      </p:sp>
    </p:spTree>
    <p:extLst>
      <p:ext uri="{BB962C8B-B14F-4D97-AF65-F5344CB8AC3E}">
        <p14:creationId xmlns:p14="http://schemas.microsoft.com/office/powerpoint/2010/main" val="37167622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Source: http://todbot.com.s3.amazonaws.com/spookyarduino/arduino_spooky_projects_class1.pdf</a:t>
            </a:r>
          </a:p>
          <a:p>
            <a:endParaRPr lang="en-US" dirty="0"/>
          </a:p>
        </p:txBody>
      </p:sp>
      <p:sp>
        <p:nvSpPr>
          <p:cNvPr id="4" name="Slide Number Placeholder 3"/>
          <p:cNvSpPr>
            <a:spLocks noGrp="1"/>
          </p:cNvSpPr>
          <p:nvPr>
            <p:ph type="sldNum" sz="quarter" idx="10"/>
          </p:nvPr>
        </p:nvSpPr>
        <p:spPr/>
        <p:txBody>
          <a:bodyPr/>
          <a:lstStyle/>
          <a:p>
            <a:fld id="{86CEBA8C-C941-674C-ABA3-D3CC7F1C7354}" type="slidenum">
              <a:rPr lang="en-US" smtClean="0"/>
              <a:t>5</a:t>
            </a:fld>
            <a:endParaRPr lang="en-US"/>
          </a:p>
        </p:txBody>
      </p:sp>
    </p:spTree>
    <p:extLst>
      <p:ext uri="{BB962C8B-B14F-4D97-AF65-F5344CB8AC3E}">
        <p14:creationId xmlns:p14="http://schemas.microsoft.com/office/powerpoint/2010/main" val="3539608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http://spiff.rit.edu/classes/phys213/lectures/coul/coul_long_long.html</a:t>
            </a:r>
          </a:p>
        </p:txBody>
      </p:sp>
      <p:sp>
        <p:nvSpPr>
          <p:cNvPr id="4" name="Slide Number Placeholder 3"/>
          <p:cNvSpPr>
            <a:spLocks noGrp="1"/>
          </p:cNvSpPr>
          <p:nvPr>
            <p:ph type="sldNum" sz="quarter" idx="5"/>
          </p:nvPr>
        </p:nvSpPr>
        <p:spPr/>
        <p:txBody>
          <a:bodyPr/>
          <a:lstStyle/>
          <a:p>
            <a:fld id="{4DB892E8-FAAA-4665-8E66-49EE6C5722F2}" type="slidenum">
              <a:rPr lang="en-US" smtClean="0"/>
              <a:t>7</a:t>
            </a:fld>
            <a:endParaRPr lang="en-US"/>
          </a:p>
        </p:txBody>
      </p:sp>
    </p:spTree>
    <p:extLst>
      <p:ext uri="{BB962C8B-B14F-4D97-AF65-F5344CB8AC3E}">
        <p14:creationId xmlns:p14="http://schemas.microsoft.com/office/powerpoint/2010/main" val="1141633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http://spiff.rit.edu/classes/phys213/lectures/epot/epot_long_long.html</a:t>
            </a:r>
          </a:p>
        </p:txBody>
      </p:sp>
      <p:sp>
        <p:nvSpPr>
          <p:cNvPr id="4" name="Slide Number Placeholder 3"/>
          <p:cNvSpPr>
            <a:spLocks noGrp="1"/>
          </p:cNvSpPr>
          <p:nvPr>
            <p:ph type="sldNum" sz="quarter" idx="5"/>
          </p:nvPr>
        </p:nvSpPr>
        <p:spPr/>
        <p:txBody>
          <a:bodyPr/>
          <a:lstStyle/>
          <a:p>
            <a:fld id="{4DB892E8-FAAA-4665-8E66-49EE6C5722F2}" type="slidenum">
              <a:rPr lang="en-US" smtClean="0"/>
              <a:t>11</a:t>
            </a:fld>
            <a:endParaRPr lang="en-US"/>
          </a:p>
        </p:txBody>
      </p:sp>
    </p:spTree>
    <p:extLst>
      <p:ext uri="{BB962C8B-B14F-4D97-AF65-F5344CB8AC3E}">
        <p14:creationId xmlns:p14="http://schemas.microsoft.com/office/powerpoint/2010/main" val="40073017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http://spiff.rit.edu/classes/phys213/lectures/epot/epot_long_long.html</a:t>
            </a:r>
          </a:p>
        </p:txBody>
      </p:sp>
      <p:sp>
        <p:nvSpPr>
          <p:cNvPr id="4" name="Slide Number Placeholder 3"/>
          <p:cNvSpPr>
            <a:spLocks noGrp="1"/>
          </p:cNvSpPr>
          <p:nvPr>
            <p:ph type="sldNum" sz="quarter" idx="5"/>
          </p:nvPr>
        </p:nvSpPr>
        <p:spPr/>
        <p:txBody>
          <a:bodyPr/>
          <a:lstStyle/>
          <a:p>
            <a:fld id="{4DB892E8-FAAA-4665-8E66-49EE6C5722F2}" type="slidenum">
              <a:rPr lang="en-US" smtClean="0"/>
              <a:t>12</a:t>
            </a:fld>
            <a:endParaRPr lang="en-US"/>
          </a:p>
        </p:txBody>
      </p:sp>
    </p:spTree>
    <p:extLst>
      <p:ext uri="{BB962C8B-B14F-4D97-AF65-F5344CB8AC3E}">
        <p14:creationId xmlns:p14="http://schemas.microsoft.com/office/powerpoint/2010/main" val="12578378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http://spiff.rit.edu/classes/phys213/lectures/ohm/ohm_long_long.html</a:t>
            </a:r>
          </a:p>
        </p:txBody>
      </p:sp>
      <p:sp>
        <p:nvSpPr>
          <p:cNvPr id="4" name="Slide Number Placeholder 3"/>
          <p:cNvSpPr>
            <a:spLocks noGrp="1"/>
          </p:cNvSpPr>
          <p:nvPr>
            <p:ph type="sldNum" sz="quarter" idx="5"/>
          </p:nvPr>
        </p:nvSpPr>
        <p:spPr/>
        <p:txBody>
          <a:bodyPr/>
          <a:lstStyle/>
          <a:p>
            <a:fld id="{4DB892E8-FAAA-4665-8E66-49EE6C5722F2}" type="slidenum">
              <a:rPr lang="en-US" smtClean="0"/>
              <a:t>26</a:t>
            </a:fld>
            <a:endParaRPr lang="en-US"/>
          </a:p>
        </p:txBody>
      </p:sp>
    </p:spTree>
    <p:extLst>
      <p:ext uri="{BB962C8B-B14F-4D97-AF65-F5344CB8AC3E}">
        <p14:creationId xmlns:p14="http://schemas.microsoft.com/office/powerpoint/2010/main" val="2163137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https://youtu.be/mc979OhitAg</a:t>
            </a:r>
          </a:p>
        </p:txBody>
      </p:sp>
      <p:sp>
        <p:nvSpPr>
          <p:cNvPr id="4" name="Slide Number Placeholder 3"/>
          <p:cNvSpPr>
            <a:spLocks noGrp="1"/>
          </p:cNvSpPr>
          <p:nvPr>
            <p:ph type="sldNum" sz="quarter" idx="5"/>
          </p:nvPr>
        </p:nvSpPr>
        <p:spPr/>
        <p:txBody>
          <a:bodyPr/>
          <a:lstStyle/>
          <a:p>
            <a:fld id="{4DB892E8-FAAA-4665-8E66-49EE6C5722F2}" type="slidenum">
              <a:rPr lang="en-US" smtClean="0"/>
              <a:t>32</a:t>
            </a:fld>
            <a:endParaRPr lang="en-US"/>
          </a:p>
        </p:txBody>
      </p:sp>
    </p:spTree>
    <p:extLst>
      <p:ext uri="{BB962C8B-B14F-4D97-AF65-F5344CB8AC3E}">
        <p14:creationId xmlns:p14="http://schemas.microsoft.com/office/powerpoint/2010/main" val="1013978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https://learning.oreilly.com/library/view/electronics-for-beginners/9781484259795/html/488495_1_En_4_Chapter.xhtml</a:t>
            </a:r>
          </a:p>
        </p:txBody>
      </p:sp>
      <p:sp>
        <p:nvSpPr>
          <p:cNvPr id="4" name="Slide Number Placeholder 3"/>
          <p:cNvSpPr>
            <a:spLocks noGrp="1"/>
          </p:cNvSpPr>
          <p:nvPr>
            <p:ph type="sldNum" sz="quarter" idx="5"/>
          </p:nvPr>
        </p:nvSpPr>
        <p:spPr/>
        <p:txBody>
          <a:bodyPr/>
          <a:lstStyle/>
          <a:p>
            <a:fld id="{4DB892E8-FAAA-4665-8E66-49EE6C5722F2}" type="slidenum">
              <a:rPr lang="en-US" smtClean="0"/>
              <a:t>36</a:t>
            </a:fld>
            <a:endParaRPr lang="en-US"/>
          </a:p>
        </p:txBody>
      </p:sp>
    </p:spTree>
    <p:extLst>
      <p:ext uri="{BB962C8B-B14F-4D97-AF65-F5344CB8AC3E}">
        <p14:creationId xmlns:p14="http://schemas.microsoft.com/office/powerpoint/2010/main" val="1980533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D72E7-B795-46CD-9512-C50888580AB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DBF6CCA-01A2-42BA-8DDE-18A7DA8D6D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28B3C26-4A7A-4334-9191-95DE2258E558}"/>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9A5CC347-3539-468C-9311-E70CCBA73D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868612-F285-4019-9B6F-1AA66458BB62}"/>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21341729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9128-067A-4643-B4A4-50AA7B3DB4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E615353-22AD-43DD-B7BF-E8E1895D38D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150069-1C12-4992-9FF0-6840AF3496B4}"/>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20E3FC6A-579E-4D01-ADE1-365480D190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3D9E4B-D747-41DE-8FE6-3BC74E51F87F}"/>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5933173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2F78EB-768B-49A8-AFEC-CF92C9F65CF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7A8DCCF-2D51-4A22-A7B8-244E8C509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45F193-8AAA-4387-92FA-6E0BEAF18451}"/>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A1429858-4B9E-4363-A00A-937B7E05E9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92F7ECC-C9FE-4963-A6FF-264DE07AF609}"/>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172403762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pic>
        <p:nvPicPr>
          <p:cNvPr id="7" name="Picture 6" hidden="1"/>
          <p:cNvPicPr>
            <a:picLocks noChangeAspect="1"/>
          </p:cNvPicPr>
          <p:nvPr userDrawn="1"/>
        </p:nvPicPr>
        <p:blipFill>
          <a:blip r:embed="rId2"/>
          <a:stretch>
            <a:fillRect/>
          </a:stretch>
        </p:blipFill>
        <p:spPr>
          <a:xfrm>
            <a:off x="0" y="1169"/>
            <a:ext cx="12192000" cy="6855661"/>
          </a:xfrm>
          <a:prstGeom prst="rect">
            <a:avLst/>
          </a:prstGeom>
        </p:spPr>
      </p:pic>
      <p:sp>
        <p:nvSpPr>
          <p:cNvPr id="2" name="Title 1"/>
          <p:cNvSpPr>
            <a:spLocks noGrp="1"/>
          </p:cNvSpPr>
          <p:nvPr>
            <p:ph type="title"/>
          </p:nvPr>
        </p:nvSpPr>
        <p:spPr>
          <a:xfrm>
            <a:off x="211822" y="492641"/>
            <a:ext cx="6324599" cy="708436"/>
          </a:xfrm>
        </p:spPr>
        <p:txBody>
          <a:bodyPr lIns="0">
            <a:noAutofit/>
          </a:bodyPr>
          <a:lstStyle>
            <a:lvl1pPr>
              <a:defRPr lang="en-US" sz="5000" b="1" kern="1200" dirty="0">
                <a:solidFill>
                  <a:schemeClr val="tx1">
                    <a:lumMod val="75000"/>
                    <a:lumOff val="25000"/>
                  </a:schemeClr>
                </a:solidFill>
                <a:latin typeface="Bebas Neue" panose="020B0606020202050201" pitchFamily="34" charset="0"/>
                <a:ea typeface="+mn-ea"/>
                <a:cs typeface="+mn-cs"/>
              </a:defRPr>
            </a:lvl1pPr>
          </a:lstStyle>
          <a:p>
            <a:endParaRPr lang="en-US" dirty="0"/>
          </a:p>
        </p:txBody>
      </p:sp>
      <p:sp>
        <p:nvSpPr>
          <p:cNvPr id="3" name="Content Placeholder 2"/>
          <p:cNvSpPr>
            <a:spLocks noGrp="1"/>
          </p:cNvSpPr>
          <p:nvPr>
            <p:ph idx="1"/>
          </p:nvPr>
        </p:nvSpPr>
        <p:spPr>
          <a:xfrm>
            <a:off x="211822" y="1566350"/>
            <a:ext cx="6324600" cy="5063050"/>
          </a:xfrm>
        </p:spPr>
        <p:txBody>
          <a:bodyPr lIns="0">
            <a:normAutofit/>
          </a:bodyPr>
          <a:lstStyle>
            <a:lvl1pPr marL="0" indent="0">
              <a:lnSpc>
                <a:spcPct val="108000"/>
              </a:lnSpc>
              <a:spcBef>
                <a:spcPts val="0"/>
              </a:spcBef>
              <a:spcAft>
                <a:spcPts val="2100"/>
              </a:spcAft>
              <a:buNone/>
              <a:defRPr lang="en-US" sz="3200" kern="1200" dirty="0" smtClean="0">
                <a:solidFill>
                  <a:prstClr val="black">
                    <a:lumMod val="75000"/>
                    <a:lumOff val="25000"/>
                  </a:prstClr>
                </a:solidFill>
                <a:latin typeface="Segoe UI Light" panose="020B0502040204020203" pitchFamily="34" charset="0"/>
                <a:ea typeface="+mn-ea"/>
                <a:cs typeface="Segoe UI Light" panose="020B0502040204020203" pitchFamily="34" charset="0"/>
              </a:defRPr>
            </a:lvl1pPr>
            <a:lvl2pPr>
              <a:defRPr lang="en-US" sz="2800" kern="1200" dirty="0" smtClean="0">
                <a:solidFill>
                  <a:prstClr val="black">
                    <a:lumMod val="75000"/>
                    <a:lumOff val="25000"/>
                  </a:prstClr>
                </a:solidFill>
                <a:latin typeface="Museo Sans 100" panose="02000000000000000000" pitchFamily="50" charset="0"/>
                <a:ea typeface="+mn-ea"/>
                <a:cs typeface="+mn-cs"/>
              </a:defRPr>
            </a:lvl2pPr>
            <a:lvl3pPr>
              <a:defRPr lang="en-US" sz="2800" kern="1200" dirty="0" smtClean="0">
                <a:solidFill>
                  <a:prstClr val="black">
                    <a:lumMod val="75000"/>
                    <a:lumOff val="25000"/>
                  </a:prstClr>
                </a:solidFill>
                <a:latin typeface="Museo Sans 100" panose="02000000000000000000" pitchFamily="50" charset="0"/>
                <a:ea typeface="+mn-ea"/>
                <a:cs typeface="+mn-cs"/>
              </a:defRPr>
            </a:lvl3pPr>
            <a:lvl4pPr>
              <a:defRPr lang="en-US" sz="2800" kern="1200" dirty="0" smtClean="0">
                <a:solidFill>
                  <a:prstClr val="black">
                    <a:lumMod val="75000"/>
                    <a:lumOff val="25000"/>
                  </a:prstClr>
                </a:solidFill>
                <a:latin typeface="Museo Sans 100" panose="02000000000000000000" pitchFamily="50" charset="0"/>
                <a:ea typeface="+mn-ea"/>
                <a:cs typeface="+mn-cs"/>
              </a:defRPr>
            </a:lvl4pPr>
            <a:lvl5pPr>
              <a:defRPr lang="en-US" sz="2800" kern="1200" dirty="0">
                <a:solidFill>
                  <a:prstClr val="black">
                    <a:lumMod val="75000"/>
                    <a:lumOff val="25000"/>
                  </a:prstClr>
                </a:solidFill>
                <a:latin typeface="Museo Sans 100" panose="02000000000000000000" pitchFamily="50" charset="0"/>
                <a:ea typeface="+mn-ea"/>
                <a:cs typeface="+mn-cs"/>
              </a:defRPr>
            </a:lvl5pPr>
          </a:lstStyle>
          <a:p>
            <a:pPr lvl="0"/>
            <a:r>
              <a:rPr lang="en-US" dirty="0"/>
              <a:t>Edit Master text styles</a:t>
            </a:r>
          </a:p>
        </p:txBody>
      </p:sp>
      <p:sp>
        <p:nvSpPr>
          <p:cNvPr id="12" name="Content Placeholder 11"/>
          <p:cNvSpPr>
            <a:spLocks noGrp="1"/>
          </p:cNvSpPr>
          <p:nvPr>
            <p:ph sz="quarter" idx="13" hasCustomPrompt="1"/>
          </p:nvPr>
        </p:nvSpPr>
        <p:spPr>
          <a:xfrm>
            <a:off x="228600" y="197601"/>
            <a:ext cx="4724401" cy="411367"/>
          </a:xfrm>
        </p:spPr>
        <p:txBody>
          <a:bodyPr lIns="0">
            <a:noAutofit/>
          </a:bodyPr>
          <a:lstStyle>
            <a:lvl1pPr marL="0" indent="0">
              <a:buNone/>
              <a:defRPr lang="en-US" sz="2000" kern="1200" cap="none" baseline="0" dirty="0">
                <a:solidFill>
                  <a:schemeClr val="tx1">
                    <a:lumMod val="65000"/>
                    <a:lumOff val="35000"/>
                  </a:schemeClr>
                </a:solidFill>
                <a:latin typeface="Bebas Neue" panose="020B0606020202050201" pitchFamily="34" charset="0"/>
                <a:ea typeface="+mn-ea"/>
                <a:cs typeface="+mn-cs"/>
              </a:defRPr>
            </a:lvl1pPr>
          </a:lstStyle>
          <a:p>
            <a:pPr lvl="0"/>
            <a:r>
              <a:rPr lang="en-US" dirty="0"/>
              <a:t>Short sub-title</a:t>
            </a:r>
          </a:p>
        </p:txBody>
      </p:sp>
    </p:spTree>
    <p:extLst>
      <p:ext uri="{BB962C8B-B14F-4D97-AF65-F5344CB8AC3E}">
        <p14:creationId xmlns:p14="http://schemas.microsoft.com/office/powerpoint/2010/main" val="1640544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9C277-C88A-4279-8917-C55B6C449A9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49D13F9-5818-4352-A6C4-B3199F93F89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D511DA-9A9E-4B3E-AFEC-0798896C72B9}"/>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0FEDDF1D-0B7A-4407-A022-E051D9B88F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8D9962-7E3F-480D-8F3B-2726AF81F292}"/>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22652427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79DEDD-4C30-40EB-B5FD-192968D0C9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2DA8492D-A0BE-4773-B504-D6D6478A66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4186687-3C32-457D-A374-FA3E3889066F}"/>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2BBC6C30-ADD0-410F-9D1C-DA3CE7CC91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26985E-9EF9-4715-A9A3-28C94C1959C4}"/>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20033757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7572F-1F52-42AB-B2DD-5609B76C05B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D9A9853-7034-4CCF-8982-A79DE027CB9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DEAD7CC-BBA0-401D-BA4B-E3A10EF4905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910A384-9D3F-479D-B92C-5A16CA4ECBBC}"/>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6" name="Footer Placeholder 5">
            <a:extLst>
              <a:ext uri="{FF2B5EF4-FFF2-40B4-BE49-F238E27FC236}">
                <a16:creationId xmlns:a16="http://schemas.microsoft.com/office/drawing/2014/main" id="{24D0EBEC-DD00-437A-A49B-79003BCBE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97E3733-B4DF-46E3-B039-E32CFA59FDEA}"/>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2934086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462EDC-D7F1-4721-A29B-AA31F4BCF2D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E07DE9C-D18C-4256-9A0A-5266D9822B2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0BBF815-5F10-4B1B-858C-898A2B80BE3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112CCEB-6392-49CD-B099-217A2B9AF0A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ECF4442-DEAD-40D8-A90B-A9458D0025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E5DC7B1-71A1-434B-A1B2-BD4F4C810ED4}"/>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8" name="Footer Placeholder 7">
            <a:extLst>
              <a:ext uri="{FF2B5EF4-FFF2-40B4-BE49-F238E27FC236}">
                <a16:creationId xmlns:a16="http://schemas.microsoft.com/office/drawing/2014/main" id="{C2DBC5B0-D320-4C7D-8375-2A8AC6E58E1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3BC9062-F80A-47F3-8AA1-425D4AE7DBBA}"/>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16843316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7ECC5-0078-4EF3-BFAA-F132318504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EFBC9D-E56D-42FF-B8D2-7F3070DCD59D}"/>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4" name="Footer Placeholder 3">
            <a:extLst>
              <a:ext uri="{FF2B5EF4-FFF2-40B4-BE49-F238E27FC236}">
                <a16:creationId xmlns:a16="http://schemas.microsoft.com/office/drawing/2014/main" id="{8F2650CD-4F03-43D7-AA95-E36C0E340E1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79779A3-07CC-4634-A3D7-C02475F70A74}"/>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123830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9250A16-164F-42B8-A159-3EAD0B6DC026}"/>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3" name="Footer Placeholder 2">
            <a:extLst>
              <a:ext uri="{FF2B5EF4-FFF2-40B4-BE49-F238E27FC236}">
                <a16:creationId xmlns:a16="http://schemas.microsoft.com/office/drawing/2014/main" id="{7A4C1411-7BD4-4E6B-89E5-77FFB8EB3A1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F8949BF-3ED4-4025-BC22-301E22403ABE}"/>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23956495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B4719-C43C-40F7-AEBE-2ECE87BAE6F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487EDE0-CD3C-4259-8A2B-0111EE95483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396F6-5131-4B37-B7E3-B53E8F302B7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A871F08-138D-48C8-A258-ECD741106117}"/>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6" name="Footer Placeholder 5">
            <a:extLst>
              <a:ext uri="{FF2B5EF4-FFF2-40B4-BE49-F238E27FC236}">
                <a16:creationId xmlns:a16="http://schemas.microsoft.com/office/drawing/2014/main" id="{CDC7A969-FD02-469B-B717-060A0EB2EF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5EFC77-3ED4-46C2-909D-991A7FE35B6A}"/>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3087321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F57B1-892F-45C6-9140-BD34745395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F5D09E5-CE60-4EDE-AB72-7A0001BEE2D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E3AE4A9-78A5-4EDB-86E8-376FCA6D5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CCEA0D1-15E2-4BD5-BD6D-18CFA857F448}"/>
              </a:ext>
            </a:extLst>
          </p:cNvPr>
          <p:cNvSpPr>
            <a:spLocks noGrp="1"/>
          </p:cNvSpPr>
          <p:nvPr>
            <p:ph type="dt" sz="half" idx="10"/>
          </p:nvPr>
        </p:nvSpPr>
        <p:spPr/>
        <p:txBody>
          <a:bodyPr/>
          <a:lstStyle/>
          <a:p>
            <a:fld id="{3ABA8ED2-F725-4FB9-80BA-F8D7DE8D7164}" type="datetimeFigureOut">
              <a:rPr lang="en-US" smtClean="0"/>
              <a:t>4/1/2021</a:t>
            </a:fld>
            <a:endParaRPr lang="en-US"/>
          </a:p>
        </p:txBody>
      </p:sp>
      <p:sp>
        <p:nvSpPr>
          <p:cNvPr id="6" name="Footer Placeholder 5">
            <a:extLst>
              <a:ext uri="{FF2B5EF4-FFF2-40B4-BE49-F238E27FC236}">
                <a16:creationId xmlns:a16="http://schemas.microsoft.com/office/drawing/2014/main" id="{7FF3BFEA-670C-4939-8E91-A735125EAF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7184C5-2C54-4134-8C16-664C5DC860F7}"/>
              </a:ext>
            </a:extLst>
          </p:cNvPr>
          <p:cNvSpPr>
            <a:spLocks noGrp="1"/>
          </p:cNvSpPr>
          <p:nvPr>
            <p:ph type="sldNum" sz="quarter" idx="12"/>
          </p:nvPr>
        </p:nvSpPr>
        <p:spPr/>
        <p:txBody>
          <a:bodyPr/>
          <a:lstStyle/>
          <a:p>
            <a:fld id="{7A8632E4-FCCE-4527-B406-80A775C23DFA}" type="slidenum">
              <a:rPr lang="en-US" smtClean="0"/>
              <a:t>‹#›</a:t>
            </a:fld>
            <a:endParaRPr lang="en-US"/>
          </a:p>
        </p:txBody>
      </p:sp>
    </p:spTree>
    <p:extLst>
      <p:ext uri="{BB962C8B-B14F-4D97-AF65-F5344CB8AC3E}">
        <p14:creationId xmlns:p14="http://schemas.microsoft.com/office/powerpoint/2010/main" val="454117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486F4A9-8B49-4EE2-B9A6-B87A18A3234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FC89F5-7DDA-4C5E-A6BF-4B5EA156DDF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1F6A7-6BAF-4E86-9B77-F2E129EB72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ABA8ED2-F725-4FB9-80BA-F8D7DE8D7164}" type="datetimeFigureOut">
              <a:rPr lang="en-US" smtClean="0"/>
              <a:t>4/1/2021</a:t>
            </a:fld>
            <a:endParaRPr lang="en-US"/>
          </a:p>
        </p:txBody>
      </p:sp>
      <p:sp>
        <p:nvSpPr>
          <p:cNvPr id="5" name="Footer Placeholder 4">
            <a:extLst>
              <a:ext uri="{FF2B5EF4-FFF2-40B4-BE49-F238E27FC236}">
                <a16:creationId xmlns:a16="http://schemas.microsoft.com/office/drawing/2014/main" id="{091902DA-D8D9-4A61-852D-17EAE6E061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041834-78E8-456F-930C-0ED67BF778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A8632E4-FCCE-4527-B406-80A775C23DFA}" type="slidenum">
              <a:rPr lang="en-US" smtClean="0"/>
              <a:t>‹#›</a:t>
            </a:fld>
            <a:endParaRPr lang="en-US"/>
          </a:p>
        </p:txBody>
      </p:sp>
    </p:spTree>
    <p:extLst>
      <p:ext uri="{BB962C8B-B14F-4D97-AF65-F5344CB8AC3E}">
        <p14:creationId xmlns:p14="http://schemas.microsoft.com/office/powerpoint/2010/main" val="194083384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people.cs.georgetown.edu/~squier/Teaching/ComputerSystemsArchitecture/520-2013-CourseDocuments/Lec-1-electricityPrimer.pdf"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hyperlink" Target="http://hyperphysics.phy-astr.gsu.edu/hbase/ppois.htm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4.sv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1.png"/><Relationship Id="rId7"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6.png"/><Relationship Id="rId12" Type="http://schemas.openxmlformats.org/officeDocument/2006/relationships/image" Target="../media/image33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4.svg"/><Relationship Id="rId11" Type="http://schemas.openxmlformats.org/officeDocument/2006/relationships/image" Target="../media/image320.png"/><Relationship Id="rId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6.png"/><Relationship Id="rId1" Type="http://schemas.openxmlformats.org/officeDocument/2006/relationships/slideLayout" Target="../slideLayouts/slideLayout12.xml"/><Relationship Id="rId4" Type="http://schemas.openxmlformats.org/officeDocument/2006/relationships/image" Target="../media/image350.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4.sv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3.png"/><Relationship Id="rId5" Type="http://schemas.openxmlformats.org/officeDocument/2006/relationships/image" Target="../media/image360.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34.sv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20.png"/><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70.png"/><Relationship Id="rId2" Type="http://schemas.openxmlformats.org/officeDocument/2006/relationships/image" Target="../media/image31.png"/><Relationship Id="rId1" Type="http://schemas.openxmlformats.org/officeDocument/2006/relationships/slideLayout" Target="../slideLayouts/slideLayout1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34.png"/><Relationship Id="rId3" Type="http://schemas.openxmlformats.org/officeDocument/2006/relationships/image" Target="../media/image31.png"/><Relationship Id="rId7" Type="http://schemas.openxmlformats.org/officeDocument/2006/relationships/image" Target="../media/image36.png"/><Relationship Id="rId12" Type="http://schemas.openxmlformats.org/officeDocument/2006/relationships/image" Target="../media/image330.png"/><Relationship Id="rId2"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34.svg"/><Relationship Id="rId11" Type="http://schemas.openxmlformats.org/officeDocument/2006/relationships/image" Target="../media/image320.png"/><Relationship Id="rId5" Type="http://schemas.openxmlformats.org/officeDocument/2006/relationships/image" Target="../media/image33.png"/><Relationship Id="rId10" Type="http://schemas.openxmlformats.org/officeDocument/2006/relationships/image" Target="../media/image30.png"/><Relationship Id="rId4" Type="http://schemas.openxmlformats.org/officeDocument/2006/relationships/image" Target="../media/image32.png"/><Relationship Id="rId9"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E66F82C-6314-48A4-958A-10A0B90A2BA1}"/>
              </a:ext>
            </a:extLst>
          </p:cNvPr>
          <p:cNvSpPr txBox="1"/>
          <p:nvPr/>
        </p:nvSpPr>
        <p:spPr>
          <a:xfrm>
            <a:off x="424543" y="1357424"/>
            <a:ext cx="6096000" cy="2031325"/>
          </a:xfrm>
          <a:prstGeom prst="rect">
            <a:avLst/>
          </a:prstGeom>
          <a:noFill/>
        </p:spPr>
        <p:txBody>
          <a:bodyPr wrap="square">
            <a:spAutoFit/>
          </a:bodyPr>
          <a:lstStyle/>
          <a:p>
            <a:r>
              <a:rPr lang="en-US" dirty="0"/>
              <a:t>Electricity primer:</a:t>
            </a:r>
          </a:p>
          <a:p>
            <a:r>
              <a:rPr lang="en-US" dirty="0">
                <a:hlinkClick r:id="rId3"/>
              </a:rPr>
              <a:t>http://people.cs.georgetown.edu/~squier/Teaching/ComputerSystemsArchitecture/520-2013-CourseDocuments/Lec-1-electricityPrimer.pdf</a:t>
            </a:r>
            <a:r>
              <a:rPr lang="en-US" dirty="0"/>
              <a:t> </a:t>
            </a:r>
          </a:p>
          <a:p>
            <a:endParaRPr lang="en-US" dirty="0"/>
          </a:p>
          <a:p>
            <a:r>
              <a:rPr lang="en-US" dirty="0"/>
              <a:t>Poiseuille’s Law</a:t>
            </a:r>
          </a:p>
          <a:p>
            <a:r>
              <a:rPr lang="en-US" dirty="0">
                <a:hlinkClick r:id="rId4"/>
              </a:rPr>
              <a:t>http://hyperphysics.phy-astr.gsu.edu/hbase/ppois.html</a:t>
            </a:r>
            <a:r>
              <a:rPr lang="en-US" dirty="0"/>
              <a:t> </a:t>
            </a:r>
          </a:p>
        </p:txBody>
      </p:sp>
      <p:pic>
        <p:nvPicPr>
          <p:cNvPr id="7" name="Picture 6">
            <a:extLst>
              <a:ext uri="{FF2B5EF4-FFF2-40B4-BE49-F238E27FC236}">
                <a16:creationId xmlns:a16="http://schemas.microsoft.com/office/drawing/2014/main" id="{221F3C7D-83A8-4135-998B-F2557F8CABEE}"/>
              </a:ext>
            </a:extLst>
          </p:cNvPr>
          <p:cNvPicPr>
            <a:picLocks noChangeAspect="1"/>
          </p:cNvPicPr>
          <p:nvPr/>
        </p:nvPicPr>
        <p:blipFill>
          <a:blip r:embed="rId5"/>
          <a:stretch>
            <a:fillRect/>
          </a:stretch>
        </p:blipFill>
        <p:spPr>
          <a:xfrm>
            <a:off x="7015489" y="2373086"/>
            <a:ext cx="5001039" cy="4093029"/>
          </a:xfrm>
          <a:prstGeom prst="rect">
            <a:avLst/>
          </a:prstGeom>
        </p:spPr>
      </p:pic>
    </p:spTree>
    <p:extLst>
      <p:ext uri="{BB962C8B-B14F-4D97-AF65-F5344CB8AC3E}">
        <p14:creationId xmlns:p14="http://schemas.microsoft.com/office/powerpoint/2010/main" val="11335778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4DA99-9B23-4CD5-9426-E94D767984DA}"/>
              </a:ext>
            </a:extLst>
          </p:cNvPr>
          <p:cNvPicPr>
            <a:picLocks noChangeAspect="1"/>
          </p:cNvPicPr>
          <p:nvPr/>
        </p:nvPicPr>
        <p:blipFill>
          <a:blip r:embed="rId2"/>
          <a:stretch>
            <a:fillRect/>
          </a:stretch>
        </p:blipFill>
        <p:spPr>
          <a:xfrm>
            <a:off x="2730165" y="1833489"/>
            <a:ext cx="2014257" cy="2030436"/>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B7581EB-CA62-448E-9DF6-E70470EB4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274" y="1792068"/>
            <a:ext cx="3092255" cy="2373632"/>
          </a:xfrm>
          <a:prstGeom prst="rect">
            <a:avLst/>
          </a:prstGeom>
        </p:spPr>
      </p:pic>
      <p:cxnSp>
        <p:nvCxnSpPr>
          <p:cNvPr id="8" name="Straight Connector 7">
            <a:extLst>
              <a:ext uri="{FF2B5EF4-FFF2-40B4-BE49-F238E27FC236}">
                <a16:creationId xmlns:a16="http://schemas.microsoft.com/office/drawing/2014/main" id="{A2298E1F-102A-4D6E-8A73-A50ADD292F39}"/>
              </a:ext>
            </a:extLst>
          </p:cNvPr>
          <p:cNvCxnSpPr>
            <a:cxnSpLocks/>
          </p:cNvCxnSpPr>
          <p:nvPr/>
        </p:nvCxnSpPr>
        <p:spPr>
          <a:xfrm flipH="1">
            <a:off x="2542229" y="202229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16BF34-6A92-4E9B-A0CF-E0EDE4B2112B}"/>
              </a:ext>
            </a:extLst>
          </p:cNvPr>
          <p:cNvSpPr txBox="1"/>
          <p:nvPr/>
        </p:nvSpPr>
        <p:spPr>
          <a:xfrm>
            <a:off x="1433562" y="189206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High potential</a:t>
            </a:r>
          </a:p>
          <a:p>
            <a:pPr algn="r"/>
            <a:r>
              <a:rPr lang="en-US" sz="800" dirty="0"/>
              <a:t>(positive terminal of battery)</a:t>
            </a:r>
          </a:p>
        </p:txBody>
      </p:sp>
      <p:sp>
        <p:nvSpPr>
          <p:cNvPr id="37" name="Oval 36">
            <a:extLst>
              <a:ext uri="{FF2B5EF4-FFF2-40B4-BE49-F238E27FC236}">
                <a16:creationId xmlns:a16="http://schemas.microsoft.com/office/drawing/2014/main" id="{F03C64C4-577A-4D4A-B37D-DBC258D9A158}"/>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8" name="Oval 37">
            <a:extLst>
              <a:ext uri="{FF2B5EF4-FFF2-40B4-BE49-F238E27FC236}">
                <a16:creationId xmlns:a16="http://schemas.microsoft.com/office/drawing/2014/main" id="{FCDA6D38-0C3F-412F-BC77-35853D358FFF}"/>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9" name="Oval 38">
            <a:extLst>
              <a:ext uri="{FF2B5EF4-FFF2-40B4-BE49-F238E27FC236}">
                <a16:creationId xmlns:a16="http://schemas.microsoft.com/office/drawing/2014/main" id="{5FC64152-1B6D-48B7-9977-F4E3ACFEEE8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0" name="Oval 39">
            <a:extLst>
              <a:ext uri="{FF2B5EF4-FFF2-40B4-BE49-F238E27FC236}">
                <a16:creationId xmlns:a16="http://schemas.microsoft.com/office/drawing/2014/main" id="{72CEF8B6-1023-4664-9B46-22ABCA3325E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1" name="Oval 40">
            <a:extLst>
              <a:ext uri="{FF2B5EF4-FFF2-40B4-BE49-F238E27FC236}">
                <a16:creationId xmlns:a16="http://schemas.microsoft.com/office/drawing/2014/main" id="{28B6F105-8B5E-49F3-B8BF-FC2C7913CD37}"/>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2" name="Oval 41">
            <a:extLst>
              <a:ext uri="{FF2B5EF4-FFF2-40B4-BE49-F238E27FC236}">
                <a16:creationId xmlns:a16="http://schemas.microsoft.com/office/drawing/2014/main" id="{5E9F6529-44BE-4FD5-B98E-ED80E298F45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3" name="Oval 42">
            <a:extLst>
              <a:ext uri="{FF2B5EF4-FFF2-40B4-BE49-F238E27FC236}">
                <a16:creationId xmlns:a16="http://schemas.microsoft.com/office/drawing/2014/main" id="{16B551B9-B994-46A3-A35F-BAA1EEAE8A8B}"/>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4" name="Oval 43">
            <a:extLst>
              <a:ext uri="{FF2B5EF4-FFF2-40B4-BE49-F238E27FC236}">
                <a16:creationId xmlns:a16="http://schemas.microsoft.com/office/drawing/2014/main" id="{7584D653-85A5-44CE-A827-3D12AE1CFDF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5" name="Oval 44">
            <a:extLst>
              <a:ext uri="{FF2B5EF4-FFF2-40B4-BE49-F238E27FC236}">
                <a16:creationId xmlns:a16="http://schemas.microsoft.com/office/drawing/2014/main" id="{95A2E4FA-A13B-4C82-B3F3-1D5CA1BFC48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6" name="Oval 45">
            <a:extLst>
              <a:ext uri="{FF2B5EF4-FFF2-40B4-BE49-F238E27FC236}">
                <a16:creationId xmlns:a16="http://schemas.microsoft.com/office/drawing/2014/main" id="{28AC98A5-0DEF-4DE9-87D1-DD7C0AB39FB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cxnSp>
        <p:nvCxnSpPr>
          <p:cNvPr id="47" name="Straight Connector 46">
            <a:extLst>
              <a:ext uri="{FF2B5EF4-FFF2-40B4-BE49-F238E27FC236}">
                <a16:creationId xmlns:a16="http://schemas.microsoft.com/office/drawing/2014/main" id="{7F13A2C6-B41C-497E-8237-52E8AA4ADE7E}"/>
              </a:ext>
            </a:extLst>
          </p:cNvPr>
          <p:cNvCxnSpPr>
            <a:cxnSpLocks/>
          </p:cNvCxnSpPr>
          <p:nvPr/>
        </p:nvCxnSpPr>
        <p:spPr>
          <a:xfrm flipH="1">
            <a:off x="2568050" y="364677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AA34D64-A5A3-4CE4-A530-C1F647F55048}"/>
              </a:ext>
            </a:extLst>
          </p:cNvPr>
          <p:cNvSpPr txBox="1"/>
          <p:nvPr/>
        </p:nvSpPr>
        <p:spPr>
          <a:xfrm>
            <a:off x="1459383" y="351654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Low potential</a:t>
            </a:r>
          </a:p>
          <a:p>
            <a:pPr algn="r"/>
            <a:r>
              <a:rPr lang="en-US" sz="800" dirty="0"/>
              <a:t>(negative terminal of battery)</a:t>
            </a:r>
          </a:p>
        </p:txBody>
      </p:sp>
      <p:sp>
        <p:nvSpPr>
          <p:cNvPr id="49" name="Arc 48">
            <a:extLst>
              <a:ext uri="{FF2B5EF4-FFF2-40B4-BE49-F238E27FC236}">
                <a16:creationId xmlns:a16="http://schemas.microsoft.com/office/drawing/2014/main" id="{6236BD51-C28E-441B-9B46-AF8C28A6F2AD}"/>
              </a:ext>
            </a:extLst>
          </p:cNvPr>
          <p:cNvSpPr/>
          <p:nvPr/>
        </p:nvSpPr>
        <p:spPr>
          <a:xfrm rot="17494112">
            <a:off x="3404342" y="2368170"/>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TextBox 49">
            <a:extLst>
              <a:ext uri="{FF2B5EF4-FFF2-40B4-BE49-F238E27FC236}">
                <a16:creationId xmlns:a16="http://schemas.microsoft.com/office/drawing/2014/main" id="{FA730F29-5E2E-4CF4-987B-5718E23D74DE}"/>
              </a:ext>
            </a:extLst>
          </p:cNvPr>
          <p:cNvSpPr txBox="1"/>
          <p:nvPr/>
        </p:nvSpPr>
        <p:spPr>
          <a:xfrm>
            <a:off x="3488375" y="2633263"/>
            <a:ext cx="937148" cy="430887"/>
          </a:xfrm>
          <a:prstGeom prst="rect">
            <a:avLst/>
          </a:prstGeom>
          <a:noFill/>
        </p:spPr>
        <p:txBody>
          <a:bodyPr wrap="square" rtlCol="0">
            <a:spAutoFit/>
          </a:bodyPr>
          <a:lstStyle/>
          <a:p>
            <a:r>
              <a:rPr lang="en-US" sz="1100" dirty="0">
                <a:solidFill>
                  <a:srgbClr val="FFC000"/>
                </a:solidFill>
                <a:latin typeface="Segoe Condensed" panose="020B0606040200020203" pitchFamily="34" charset="0"/>
              </a:rPr>
              <a:t>Conventional current</a:t>
            </a:r>
          </a:p>
        </p:txBody>
      </p:sp>
      <p:cxnSp>
        <p:nvCxnSpPr>
          <p:cNvPr id="51" name="Straight Connector 50">
            <a:extLst>
              <a:ext uri="{FF2B5EF4-FFF2-40B4-BE49-F238E27FC236}">
                <a16:creationId xmlns:a16="http://schemas.microsoft.com/office/drawing/2014/main" id="{9C703651-BDDF-45F9-A4A9-BFC34EC91901}"/>
              </a:ext>
            </a:extLst>
          </p:cNvPr>
          <p:cNvCxnSpPr>
            <a:cxnSpLocks/>
          </p:cNvCxnSpPr>
          <p:nvPr/>
        </p:nvCxnSpPr>
        <p:spPr>
          <a:xfrm flipH="1" flipV="1">
            <a:off x="8211220" y="3101119"/>
            <a:ext cx="388601" cy="25225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A35CB3C-3383-4D8D-AEAA-B49111B1A294}"/>
              </a:ext>
            </a:extLst>
          </p:cNvPr>
          <p:cNvSpPr txBox="1"/>
          <p:nvPr/>
        </p:nvSpPr>
        <p:spPr>
          <a:xfrm>
            <a:off x="8306507" y="3374670"/>
            <a:ext cx="1812330" cy="577081"/>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Resistors transform electrical energy into heat </a:t>
            </a:r>
            <a:r>
              <a:rPr lang="en-US" b="1" dirty="0"/>
              <a:t>dropping</a:t>
            </a:r>
            <a:r>
              <a:rPr lang="en-US" dirty="0"/>
              <a:t> the electric potential of the flowing charges</a:t>
            </a:r>
            <a:endParaRPr lang="en-US" sz="800" dirty="0"/>
          </a:p>
        </p:txBody>
      </p:sp>
      <p:sp>
        <p:nvSpPr>
          <p:cNvPr id="55" name="TextBox 54">
            <a:extLst>
              <a:ext uri="{FF2B5EF4-FFF2-40B4-BE49-F238E27FC236}">
                <a16:creationId xmlns:a16="http://schemas.microsoft.com/office/drawing/2014/main" id="{BE76663A-9B78-4CDA-9884-0F97089F780E}"/>
              </a:ext>
            </a:extLst>
          </p:cNvPr>
          <p:cNvSpPr txBox="1"/>
          <p:nvPr/>
        </p:nvSpPr>
        <p:spPr>
          <a:xfrm>
            <a:off x="4684714" y="2717274"/>
            <a:ext cx="783490"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a:t>
            </a:r>
            <a:r>
              <a:rPr lang="en-US" sz="1100" i="1" dirty="0">
                <a:solidFill>
                  <a:srgbClr val="002060"/>
                </a:solidFill>
                <a:latin typeface="Times New Roman" panose="02020603050405020304" pitchFamily="18" charset="0"/>
                <a:cs typeface="Times New Roman" panose="02020603050405020304" pitchFamily="18" charset="0"/>
              </a:rPr>
              <a:t>R)</a:t>
            </a:r>
            <a:endParaRPr lang="en-US" sz="1100" dirty="0">
              <a:solidFill>
                <a:srgbClr val="002060"/>
              </a:solidFill>
              <a:latin typeface="Segoe Condensed" panose="020B0606040200020203" pitchFamily="34" charset="0"/>
            </a:endParaRPr>
          </a:p>
        </p:txBody>
      </p:sp>
      <p:cxnSp>
        <p:nvCxnSpPr>
          <p:cNvPr id="56" name="Straight Arrow Connector 55">
            <a:extLst>
              <a:ext uri="{FF2B5EF4-FFF2-40B4-BE49-F238E27FC236}">
                <a16:creationId xmlns:a16="http://schemas.microsoft.com/office/drawing/2014/main" id="{10923686-330F-4B36-8B94-9E1F2C54BA4C}"/>
              </a:ext>
            </a:extLst>
          </p:cNvPr>
          <p:cNvCxnSpPr>
            <a:cxnSpLocks/>
          </p:cNvCxnSpPr>
          <p:nvPr/>
        </p:nvCxnSpPr>
        <p:spPr>
          <a:xfrm>
            <a:off x="2745791" y="2517333"/>
            <a:ext cx="6941" cy="694394"/>
          </a:xfrm>
          <a:prstGeom prst="straightConnector1">
            <a:avLst/>
          </a:prstGeom>
          <a:ln>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8A17B8-0914-4A28-AC03-140F81B3156F}"/>
              </a:ext>
            </a:extLst>
          </p:cNvPr>
          <p:cNvSpPr txBox="1"/>
          <p:nvPr/>
        </p:nvSpPr>
        <p:spPr>
          <a:xfrm>
            <a:off x="1682225" y="2649087"/>
            <a:ext cx="1063726"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Electric </a:t>
            </a:r>
          </a:p>
          <a:p>
            <a:pPr algn="r"/>
            <a:r>
              <a:rPr lang="en-US" sz="1100" dirty="0">
                <a:solidFill>
                  <a:srgbClr val="002060"/>
                </a:solidFill>
                <a:latin typeface="Segoe Condensed" panose="020B0606040200020203" pitchFamily="34" charset="0"/>
              </a:rPr>
              <a:t>potential</a:t>
            </a:r>
          </a:p>
        </p:txBody>
      </p:sp>
      <p:cxnSp>
        <p:nvCxnSpPr>
          <p:cNvPr id="25" name="Straight Connector 24">
            <a:extLst>
              <a:ext uri="{FF2B5EF4-FFF2-40B4-BE49-F238E27FC236}">
                <a16:creationId xmlns:a16="http://schemas.microsoft.com/office/drawing/2014/main" id="{56D6B900-D362-428B-9A11-C311E1CC632D}"/>
              </a:ext>
            </a:extLst>
          </p:cNvPr>
          <p:cNvCxnSpPr>
            <a:cxnSpLocks/>
          </p:cNvCxnSpPr>
          <p:nvPr/>
        </p:nvCxnSpPr>
        <p:spPr>
          <a:xfrm flipH="1" flipV="1">
            <a:off x="6089870" y="2029341"/>
            <a:ext cx="109032" cy="17641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E170F3E-FBF3-46E9-9122-F3B95B5C49D5}"/>
              </a:ext>
            </a:extLst>
          </p:cNvPr>
          <p:cNvSpPr txBox="1"/>
          <p:nvPr/>
        </p:nvSpPr>
        <p:spPr>
          <a:xfrm>
            <a:off x="5067658" y="1603353"/>
            <a:ext cx="2218381" cy="415498"/>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It takes </a:t>
            </a:r>
            <a:r>
              <a:rPr lang="en-US" b="1" dirty="0"/>
              <a:t>work</a:t>
            </a:r>
            <a:r>
              <a:rPr lang="en-US" dirty="0"/>
              <a:t> (like from a battery) to increase the electric potential of the charges</a:t>
            </a:r>
            <a:endParaRPr lang="en-US" sz="800" dirty="0"/>
          </a:p>
        </p:txBody>
      </p:sp>
      <p:cxnSp>
        <p:nvCxnSpPr>
          <p:cNvPr id="28" name="Straight Connector 27">
            <a:extLst>
              <a:ext uri="{FF2B5EF4-FFF2-40B4-BE49-F238E27FC236}">
                <a16:creationId xmlns:a16="http://schemas.microsoft.com/office/drawing/2014/main" id="{26409E97-EE9C-4E01-B3B7-E1724DF03CA0}"/>
              </a:ext>
            </a:extLst>
          </p:cNvPr>
          <p:cNvCxnSpPr>
            <a:cxnSpLocks/>
          </p:cNvCxnSpPr>
          <p:nvPr/>
        </p:nvCxnSpPr>
        <p:spPr>
          <a:xfrm flipV="1">
            <a:off x="6048732" y="3591818"/>
            <a:ext cx="128117" cy="11324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F55F3-3A3C-40FC-B18D-A8BFE927B6EE}"/>
              </a:ext>
            </a:extLst>
          </p:cNvPr>
          <p:cNvSpPr txBox="1"/>
          <p:nvPr/>
        </p:nvSpPr>
        <p:spPr>
          <a:xfrm>
            <a:off x="4854357" y="3705059"/>
            <a:ext cx="1520498" cy="577081"/>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The charges here have zero electric potential (0V), we can call this </a:t>
            </a:r>
            <a:r>
              <a:rPr lang="en-US" b="1" dirty="0"/>
              <a:t>ground</a:t>
            </a:r>
            <a:endParaRPr lang="en-US" sz="800" b="1" dirty="0"/>
          </a:p>
        </p:txBody>
      </p:sp>
      <p:cxnSp>
        <p:nvCxnSpPr>
          <p:cNvPr id="32" name="Straight Connector 31">
            <a:extLst>
              <a:ext uri="{FF2B5EF4-FFF2-40B4-BE49-F238E27FC236}">
                <a16:creationId xmlns:a16="http://schemas.microsoft.com/office/drawing/2014/main" id="{A37F1E8D-9F98-435C-9AD6-B19258E4AAD8}"/>
              </a:ext>
            </a:extLst>
          </p:cNvPr>
          <p:cNvCxnSpPr>
            <a:cxnSpLocks/>
          </p:cNvCxnSpPr>
          <p:nvPr/>
        </p:nvCxnSpPr>
        <p:spPr>
          <a:xfrm>
            <a:off x="4695213" y="3634967"/>
            <a:ext cx="148212" cy="92186"/>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457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2 L -0.00026 -0.01852 L 0.12513 -0.01852 L 0.12513 0.25371 L 0.00065 0.25371 L -0.00026 -0.00092 Z " pathEditMode="relative" rAng="0" ptsTypes="AAAAAA">
                                      <p:cBhvr>
                                        <p:cTn id="6" dur="3000" fill="hold"/>
                                        <p:tgtEl>
                                          <p:spTgt spid="37"/>
                                        </p:tgtEl>
                                        <p:attrNameLst>
                                          <p:attrName>ppt_x</p:attrName>
                                          <p:attrName>ppt_y</p:attrName>
                                        </p:attrNameLst>
                                      </p:cBhvr>
                                      <p:rCtr x="6263" y="11852"/>
                                    </p:animMotion>
                                  </p:childTnLst>
                                </p:cTn>
                              </p:par>
                              <p:par>
                                <p:cTn id="7" presetID="0" presetClass="path" presetSubtype="0" repeatCount="indefinite" fill="hold" grpId="0" nodeType="withEffect">
                                  <p:stCondLst>
                                    <p:cond delay="300"/>
                                  </p:stCondLst>
                                  <p:childTnLst>
                                    <p:animMotion origin="layout" path="M -0.00026 -0.00092 L -0.00026 -0.01852 L 0.12513 -0.01852 L 0.12513 0.25371 L 0.00065 0.25371 L -0.00026 -0.00092 Z " pathEditMode="relative" rAng="0" ptsTypes="AAAAAA">
                                      <p:cBhvr>
                                        <p:cTn id="8" dur="3000" fill="hold"/>
                                        <p:tgtEl>
                                          <p:spTgt spid="38"/>
                                        </p:tgtEl>
                                        <p:attrNameLst>
                                          <p:attrName>ppt_x</p:attrName>
                                          <p:attrName>ppt_y</p:attrName>
                                        </p:attrNameLst>
                                      </p:cBhvr>
                                      <p:rCtr x="6263" y="11852"/>
                                    </p:animMotion>
                                  </p:childTnLst>
                                </p:cTn>
                              </p:par>
                              <p:par>
                                <p:cTn id="9" presetID="0" presetClass="path" presetSubtype="0" repeatCount="indefinite" fill="hold" grpId="0" nodeType="withEffect">
                                  <p:stCondLst>
                                    <p:cond delay="600"/>
                                  </p:stCondLst>
                                  <p:childTnLst>
                                    <p:animMotion origin="layout" path="M -0.00026 -0.00092 L -0.00026 -0.01852 L 0.12513 -0.01852 L 0.12513 0.25371 L 0.00065 0.25371 L -0.00026 -0.00092 Z " pathEditMode="relative" rAng="0" ptsTypes="AAAAAA">
                                      <p:cBhvr>
                                        <p:cTn id="10" dur="3000" fill="hold"/>
                                        <p:tgtEl>
                                          <p:spTgt spid="39"/>
                                        </p:tgtEl>
                                        <p:attrNameLst>
                                          <p:attrName>ppt_x</p:attrName>
                                          <p:attrName>ppt_y</p:attrName>
                                        </p:attrNameLst>
                                      </p:cBhvr>
                                      <p:rCtr x="6263" y="11852"/>
                                    </p:animMotion>
                                  </p:childTnLst>
                                </p:cTn>
                              </p:par>
                              <p:par>
                                <p:cTn id="11" presetID="0" presetClass="path" presetSubtype="0" repeatCount="indefinite" fill="hold" grpId="0" nodeType="withEffect">
                                  <p:stCondLst>
                                    <p:cond delay="900"/>
                                  </p:stCondLst>
                                  <p:childTnLst>
                                    <p:animMotion origin="layout" path="M -0.00026 -0.00092 L -0.00026 -0.01852 L 0.12513 -0.01852 L 0.12513 0.25371 L 0.00065 0.25371 L -0.00026 -0.00092 Z " pathEditMode="relative" rAng="0" ptsTypes="AAAAAA">
                                      <p:cBhvr>
                                        <p:cTn id="12" dur="3000" fill="hold"/>
                                        <p:tgtEl>
                                          <p:spTgt spid="40"/>
                                        </p:tgtEl>
                                        <p:attrNameLst>
                                          <p:attrName>ppt_x</p:attrName>
                                          <p:attrName>ppt_y</p:attrName>
                                        </p:attrNameLst>
                                      </p:cBhvr>
                                      <p:rCtr x="6263" y="11852"/>
                                    </p:animMotion>
                                  </p:childTnLst>
                                </p:cTn>
                              </p:par>
                              <p:par>
                                <p:cTn id="13" presetID="0" presetClass="path" presetSubtype="0" repeatCount="indefinite" fill="hold" grpId="0" nodeType="withEffect">
                                  <p:stCondLst>
                                    <p:cond delay="1200"/>
                                  </p:stCondLst>
                                  <p:childTnLst>
                                    <p:animMotion origin="layout" path="M -0.00026 -0.00092 L -0.00026 -0.01852 L 0.12513 -0.01852 L 0.12513 0.25371 L 0.00065 0.25371 L -0.00026 -0.00092 Z " pathEditMode="relative" rAng="0" ptsTypes="AAAAAA">
                                      <p:cBhvr>
                                        <p:cTn id="14" dur="3000" fill="hold"/>
                                        <p:tgtEl>
                                          <p:spTgt spid="41"/>
                                        </p:tgtEl>
                                        <p:attrNameLst>
                                          <p:attrName>ppt_x</p:attrName>
                                          <p:attrName>ppt_y</p:attrName>
                                        </p:attrNameLst>
                                      </p:cBhvr>
                                      <p:rCtr x="6263" y="11852"/>
                                    </p:animMotion>
                                  </p:childTnLst>
                                </p:cTn>
                              </p:par>
                              <p:par>
                                <p:cTn id="15" presetID="0" presetClass="path" presetSubtype="0" repeatCount="indefinite" fill="hold" grpId="0" nodeType="withEffect">
                                  <p:stCondLst>
                                    <p:cond delay="1500"/>
                                  </p:stCondLst>
                                  <p:childTnLst>
                                    <p:animMotion origin="layout" path="M -0.00026 -0.00092 L -0.00026 -0.01852 L 0.12513 -0.01852 L 0.12513 0.25371 L 0.00065 0.25371 L -0.00026 -0.00092 Z " pathEditMode="relative" rAng="0" ptsTypes="AAAAAA">
                                      <p:cBhvr>
                                        <p:cTn id="16" dur="3000" fill="hold"/>
                                        <p:tgtEl>
                                          <p:spTgt spid="42"/>
                                        </p:tgtEl>
                                        <p:attrNameLst>
                                          <p:attrName>ppt_x</p:attrName>
                                          <p:attrName>ppt_y</p:attrName>
                                        </p:attrNameLst>
                                      </p:cBhvr>
                                      <p:rCtr x="6263" y="11852"/>
                                    </p:animMotion>
                                  </p:childTnLst>
                                </p:cTn>
                              </p:par>
                              <p:par>
                                <p:cTn id="17" presetID="0" presetClass="path" presetSubtype="0" repeatCount="indefinite" fill="hold" grpId="0" nodeType="withEffect">
                                  <p:stCondLst>
                                    <p:cond delay="1800"/>
                                  </p:stCondLst>
                                  <p:childTnLst>
                                    <p:animMotion origin="layout" path="M -0.00026 -0.00092 L -0.00026 -0.01852 L 0.12513 -0.01852 L 0.12513 0.25371 L 0.00065 0.25371 L -0.00026 -0.00092 Z " pathEditMode="relative" rAng="0" ptsTypes="AAAAAA">
                                      <p:cBhvr>
                                        <p:cTn id="18" dur="3000" fill="hold"/>
                                        <p:tgtEl>
                                          <p:spTgt spid="43"/>
                                        </p:tgtEl>
                                        <p:attrNameLst>
                                          <p:attrName>ppt_x</p:attrName>
                                          <p:attrName>ppt_y</p:attrName>
                                        </p:attrNameLst>
                                      </p:cBhvr>
                                      <p:rCtr x="6263" y="11852"/>
                                    </p:animMotion>
                                  </p:childTnLst>
                                </p:cTn>
                              </p:par>
                              <p:par>
                                <p:cTn id="19" presetID="0" presetClass="path" presetSubtype="0" repeatCount="indefinite" fill="hold" grpId="0" nodeType="withEffect">
                                  <p:stCondLst>
                                    <p:cond delay="2100"/>
                                  </p:stCondLst>
                                  <p:childTnLst>
                                    <p:animMotion origin="layout" path="M -0.00026 -0.00092 L -0.00026 -0.01852 L 0.12513 -0.01852 L 0.12513 0.25371 L 0.00065 0.25371 L -0.00026 -0.00092 Z " pathEditMode="relative" rAng="0" ptsTypes="AAAAAA">
                                      <p:cBhvr>
                                        <p:cTn id="20" dur="3000" fill="hold"/>
                                        <p:tgtEl>
                                          <p:spTgt spid="44"/>
                                        </p:tgtEl>
                                        <p:attrNameLst>
                                          <p:attrName>ppt_x</p:attrName>
                                          <p:attrName>ppt_y</p:attrName>
                                        </p:attrNameLst>
                                      </p:cBhvr>
                                      <p:rCtr x="6263" y="11852"/>
                                    </p:animMotion>
                                  </p:childTnLst>
                                </p:cTn>
                              </p:par>
                              <p:par>
                                <p:cTn id="21" presetID="0" presetClass="path" presetSubtype="0" repeatCount="indefinite" fill="hold" grpId="0" nodeType="withEffect">
                                  <p:stCondLst>
                                    <p:cond delay="2400"/>
                                  </p:stCondLst>
                                  <p:childTnLst>
                                    <p:animMotion origin="layout" path="M -0.00026 -0.00092 L -0.00026 -0.01852 L 0.12513 -0.01852 L 0.12513 0.25371 L 0.00065 0.25371 L -0.00026 -0.00092 Z " pathEditMode="relative" rAng="0" ptsTypes="AAAAAA">
                                      <p:cBhvr>
                                        <p:cTn id="22" dur="3000" fill="hold"/>
                                        <p:tgtEl>
                                          <p:spTgt spid="45"/>
                                        </p:tgtEl>
                                        <p:attrNameLst>
                                          <p:attrName>ppt_x</p:attrName>
                                          <p:attrName>ppt_y</p:attrName>
                                        </p:attrNameLst>
                                      </p:cBhvr>
                                      <p:rCtr x="6263" y="11852"/>
                                    </p:animMotion>
                                  </p:childTnLst>
                                </p:cTn>
                              </p:par>
                              <p:par>
                                <p:cTn id="23" presetID="0" presetClass="path" presetSubtype="0" repeatCount="indefinite" fill="hold" grpId="0" nodeType="withEffect">
                                  <p:stCondLst>
                                    <p:cond delay="2700"/>
                                  </p:stCondLst>
                                  <p:childTnLst>
                                    <p:animMotion origin="layout" path="M -0.00026 -0.00092 L -0.00026 -0.01852 L 0.12513 -0.01852 L 0.12513 0.25371 L 0.00065 0.25371 L -0.00026 -0.00092 Z " pathEditMode="relative" rAng="0" ptsTypes="AAAAAA">
                                      <p:cBhvr>
                                        <p:cTn id="24" dur="3000" fill="hold"/>
                                        <p:tgtEl>
                                          <p:spTgt spid="46"/>
                                        </p:tgtEl>
                                        <p:attrNameLst>
                                          <p:attrName>ppt_x</p:attrName>
                                          <p:attrName>ppt_y</p:attrName>
                                        </p:attrNameLst>
                                      </p:cBhvr>
                                      <p:rCtr x="6263"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FFA05-AE77-4507-B223-AC16997CF1D4}"/>
              </a:ext>
            </a:extLst>
          </p:cNvPr>
          <p:cNvPicPr>
            <a:picLocks noChangeAspect="1"/>
          </p:cNvPicPr>
          <p:nvPr/>
        </p:nvPicPr>
        <p:blipFill>
          <a:blip r:embed="rId3"/>
          <a:stretch>
            <a:fillRect/>
          </a:stretch>
        </p:blipFill>
        <p:spPr>
          <a:xfrm>
            <a:off x="504825" y="1019175"/>
            <a:ext cx="11182350" cy="4819650"/>
          </a:xfrm>
          <a:prstGeom prst="rect">
            <a:avLst/>
          </a:prstGeom>
        </p:spPr>
      </p:pic>
    </p:spTree>
    <p:extLst>
      <p:ext uri="{BB962C8B-B14F-4D97-AF65-F5344CB8AC3E}">
        <p14:creationId xmlns:p14="http://schemas.microsoft.com/office/powerpoint/2010/main" val="19616593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D2A1E31-853F-4CB1-BB47-8A322E30EDE0}"/>
              </a:ext>
            </a:extLst>
          </p:cNvPr>
          <p:cNvPicPr>
            <a:picLocks noChangeAspect="1"/>
          </p:cNvPicPr>
          <p:nvPr/>
        </p:nvPicPr>
        <p:blipFill>
          <a:blip r:embed="rId3"/>
          <a:stretch>
            <a:fillRect/>
          </a:stretch>
        </p:blipFill>
        <p:spPr>
          <a:xfrm>
            <a:off x="283468" y="0"/>
            <a:ext cx="3053149" cy="6858000"/>
          </a:xfrm>
          <a:prstGeom prst="rect">
            <a:avLst/>
          </a:prstGeom>
        </p:spPr>
      </p:pic>
      <p:pic>
        <p:nvPicPr>
          <p:cNvPr id="7" name="Picture 6">
            <a:extLst>
              <a:ext uri="{FF2B5EF4-FFF2-40B4-BE49-F238E27FC236}">
                <a16:creationId xmlns:a16="http://schemas.microsoft.com/office/drawing/2014/main" id="{12A9B2FF-5E10-4725-9371-1F4556B7CC8A}"/>
              </a:ext>
            </a:extLst>
          </p:cNvPr>
          <p:cNvPicPr>
            <a:picLocks noChangeAspect="1"/>
          </p:cNvPicPr>
          <p:nvPr/>
        </p:nvPicPr>
        <p:blipFill>
          <a:blip r:embed="rId4"/>
          <a:stretch>
            <a:fillRect/>
          </a:stretch>
        </p:blipFill>
        <p:spPr>
          <a:xfrm>
            <a:off x="3434631" y="29308"/>
            <a:ext cx="3053149" cy="6858000"/>
          </a:xfrm>
          <a:prstGeom prst="rect">
            <a:avLst/>
          </a:prstGeom>
        </p:spPr>
      </p:pic>
      <p:pic>
        <p:nvPicPr>
          <p:cNvPr id="9" name="Picture 8">
            <a:extLst>
              <a:ext uri="{FF2B5EF4-FFF2-40B4-BE49-F238E27FC236}">
                <a16:creationId xmlns:a16="http://schemas.microsoft.com/office/drawing/2014/main" id="{3C747148-BBF3-4AB6-A16B-B821F88059CD}"/>
              </a:ext>
            </a:extLst>
          </p:cNvPr>
          <p:cNvPicPr>
            <a:picLocks noChangeAspect="1"/>
          </p:cNvPicPr>
          <p:nvPr/>
        </p:nvPicPr>
        <p:blipFill>
          <a:blip r:embed="rId5"/>
          <a:stretch>
            <a:fillRect/>
          </a:stretch>
        </p:blipFill>
        <p:spPr>
          <a:xfrm>
            <a:off x="6585794" y="29308"/>
            <a:ext cx="3053149" cy="6858000"/>
          </a:xfrm>
          <a:prstGeom prst="rect">
            <a:avLst/>
          </a:prstGeom>
        </p:spPr>
      </p:pic>
    </p:spTree>
    <p:extLst>
      <p:ext uri="{BB962C8B-B14F-4D97-AF65-F5344CB8AC3E}">
        <p14:creationId xmlns:p14="http://schemas.microsoft.com/office/powerpoint/2010/main" val="1864649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DFBE51D-6FC3-4926-A25E-109D6306826C}"/>
              </a:ext>
            </a:extLst>
          </p:cNvPr>
          <p:cNvPicPr>
            <a:picLocks noChangeAspect="1"/>
          </p:cNvPicPr>
          <p:nvPr/>
        </p:nvPicPr>
        <p:blipFill>
          <a:blip r:embed="rId2"/>
          <a:stretch>
            <a:fillRect/>
          </a:stretch>
        </p:blipFill>
        <p:spPr>
          <a:xfrm>
            <a:off x="2694322" y="0"/>
            <a:ext cx="6803355" cy="6858000"/>
          </a:xfrm>
          <a:prstGeom prst="rect">
            <a:avLst/>
          </a:prstGeom>
        </p:spPr>
      </p:pic>
    </p:spTree>
    <p:extLst>
      <p:ext uri="{BB962C8B-B14F-4D97-AF65-F5344CB8AC3E}">
        <p14:creationId xmlns:p14="http://schemas.microsoft.com/office/powerpoint/2010/main" val="32831951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11822" y="6627168"/>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058" name="Rectangle 2057"/>
          <p:cNvSpPr/>
          <p:nvPr/>
        </p:nvSpPr>
        <p:spPr>
          <a:xfrm>
            <a:off x="1524000" y="7010400"/>
            <a:ext cx="304495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623048" y="7010400"/>
            <a:ext cx="304495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0B65F42-C4DD-0E40-B8E1-F8A0D1501FEC}"/>
              </a:ext>
            </a:extLst>
          </p:cNvPr>
          <p:cNvSpPr>
            <a:spLocks noGrp="1"/>
          </p:cNvSpPr>
          <p:nvPr>
            <p:ph type="title"/>
          </p:nvPr>
        </p:nvSpPr>
        <p:spPr>
          <a:xfrm>
            <a:off x="211822" y="492641"/>
            <a:ext cx="9794492" cy="708436"/>
          </a:xfrm>
        </p:spPr>
        <p:txBody>
          <a:bodyPr/>
          <a:lstStyle/>
          <a:p>
            <a:r>
              <a:rPr lang="en-US" dirty="0"/>
              <a:t>Two Ways to increase current</a:t>
            </a:r>
          </a:p>
        </p:txBody>
      </p:sp>
      <p:sp>
        <p:nvSpPr>
          <p:cNvPr id="10" name="Content Placeholder 9">
            <a:extLst>
              <a:ext uri="{FF2B5EF4-FFF2-40B4-BE49-F238E27FC236}">
                <a16:creationId xmlns:a16="http://schemas.microsoft.com/office/drawing/2014/main" id="{A4ED1274-D968-9343-809C-3EDA48DB6006}"/>
              </a:ext>
            </a:extLst>
          </p:cNvPr>
          <p:cNvSpPr>
            <a:spLocks noGrp="1"/>
          </p:cNvSpPr>
          <p:nvPr>
            <p:ph sz="quarter" idx="13"/>
          </p:nvPr>
        </p:nvSpPr>
        <p:spPr>
          <a:xfrm>
            <a:off x="228600" y="197601"/>
            <a:ext cx="4724401" cy="411367"/>
          </a:xfrm>
        </p:spPr>
        <p:txBody>
          <a:bodyPr/>
          <a:lstStyle/>
          <a:p>
            <a:r>
              <a:rPr lang="en-US" dirty="0"/>
              <a:t>Circuits</a:t>
            </a:r>
          </a:p>
        </p:txBody>
      </p:sp>
      <p:grpSp>
        <p:nvGrpSpPr>
          <p:cNvPr id="58" name="Group 57">
            <a:extLst>
              <a:ext uri="{FF2B5EF4-FFF2-40B4-BE49-F238E27FC236}">
                <a16:creationId xmlns:a16="http://schemas.microsoft.com/office/drawing/2014/main" id="{7D0F8562-3C31-CF4E-9052-20D028630C0C}"/>
              </a:ext>
            </a:extLst>
          </p:cNvPr>
          <p:cNvGrpSpPr/>
          <p:nvPr/>
        </p:nvGrpSpPr>
        <p:grpSpPr>
          <a:xfrm>
            <a:off x="-47997" y="1797064"/>
            <a:ext cx="4608673" cy="3161490"/>
            <a:chOff x="-47997" y="1485784"/>
            <a:chExt cx="4608673" cy="3161490"/>
          </a:xfrm>
        </p:grpSpPr>
        <p:grpSp>
          <p:nvGrpSpPr>
            <p:cNvPr id="22" name="Group 21"/>
            <p:cNvGrpSpPr/>
            <p:nvPr/>
          </p:nvGrpSpPr>
          <p:grpSpPr>
            <a:xfrm>
              <a:off x="-47997" y="1485784"/>
              <a:ext cx="4608673" cy="3161490"/>
              <a:chOff x="-152337" y="1416645"/>
              <a:chExt cx="5335454" cy="3660054"/>
            </a:xfrm>
          </p:grpSpPr>
          <p:grpSp>
            <p:nvGrpSpPr>
              <p:cNvPr id="8" name="Group 7"/>
              <p:cNvGrpSpPr/>
              <p:nvPr/>
            </p:nvGrpSpPr>
            <p:grpSpPr>
              <a:xfrm>
                <a:off x="1981201" y="1416645"/>
                <a:ext cx="1943418" cy="3660054"/>
                <a:chOff x="4038602" y="1416646"/>
                <a:chExt cx="1943420" cy="3660055"/>
              </a:xfrm>
            </p:grpSpPr>
            <p:grpSp>
              <p:nvGrpSpPr>
                <p:cNvPr id="7" name="Group 6"/>
                <p:cNvGrpSpPr/>
                <p:nvPr/>
              </p:nvGrpSpPr>
              <p:grpSpPr>
                <a:xfrm>
                  <a:off x="4038602" y="1416646"/>
                  <a:ext cx="1943420" cy="3660055"/>
                  <a:chOff x="4038601" y="1416646"/>
                  <a:chExt cx="1943419" cy="3660055"/>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 name="Oval 2"/>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cxnSp>
            <p:nvCxnSpPr>
              <p:cNvPr id="20" name="Straight Arrow Connector 19"/>
              <p:cNvCxnSpPr>
                <a:cxnSpLocks/>
              </p:cNvCxnSpPr>
              <p:nvPr/>
            </p:nvCxnSpPr>
            <p:spPr>
              <a:xfrm>
                <a:off x="1981201" y="3162298"/>
                <a:ext cx="0" cy="1195843"/>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52337" y="3451334"/>
                <a:ext cx="2141836" cy="489930"/>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Water Pressure </a:t>
                </a:r>
                <a:r>
                  <a:rPr lang="en-US" sz="1100" dirty="0">
                    <a:solidFill>
                      <a:srgbClr val="002060"/>
                    </a:solidFill>
                    <a:latin typeface="Segoe Condensed" panose="020B0606040200020203" pitchFamily="34" charset="0"/>
                    <a:cs typeface="Times New Roman"/>
                  </a:rPr>
                  <a:t>≈ Voltage (V) </a:t>
                </a:r>
                <a:r>
                  <a:rPr lang="en-US" sz="1050" dirty="0">
                    <a:solidFill>
                      <a:srgbClr val="002060"/>
                    </a:solidFill>
                    <a:latin typeface="Segoe Condensed" panose="020B0606040200020203" pitchFamily="34" charset="0"/>
                    <a:cs typeface="Times New Roman"/>
                  </a:rPr>
                  <a:t>(measured in volts)</a:t>
                </a:r>
                <a:endParaRPr lang="en-US" sz="1100" dirty="0">
                  <a:solidFill>
                    <a:srgbClr val="002060"/>
                  </a:solidFill>
                  <a:latin typeface="Segoe Condensed" panose="020B0606040200020203" pitchFamily="34" charset="0"/>
                </a:endParaRPr>
              </a:p>
            </p:txBody>
          </p:sp>
          <p:sp>
            <p:nvSpPr>
              <p:cNvPr id="24" name="TextBox 23"/>
              <p:cNvSpPr txBox="1"/>
              <p:nvPr/>
            </p:nvSpPr>
            <p:spPr>
              <a:xfrm>
                <a:off x="3329049" y="4150547"/>
                <a:ext cx="1854068" cy="783887"/>
              </a:xfrm>
              <a:prstGeom prst="rect">
                <a:avLst/>
              </a:prstGeom>
              <a:noFill/>
            </p:spPr>
            <p:txBody>
              <a:bodyPr wrap="square" rtlCol="0">
                <a:spAutoFit/>
              </a:bodyPr>
              <a:lstStyle/>
              <a:p>
                <a:r>
                  <a:rPr lang="en-US" sz="1200" dirty="0">
                    <a:solidFill>
                      <a:srgbClr val="002060"/>
                    </a:solidFill>
                    <a:latin typeface="Segoe Condensed" panose="020B0606040200020203" pitchFamily="34" charset="0"/>
                  </a:rPr>
                  <a:t>Water Flow</a:t>
                </a:r>
                <a:r>
                  <a:rPr lang="en-US" sz="1400" dirty="0">
                    <a:solidFill>
                      <a:srgbClr val="002060"/>
                    </a:solidFill>
                    <a:latin typeface="Segoe Condensed" panose="020B0606040200020203" pitchFamily="34" charset="0"/>
                  </a:rPr>
                  <a:t> </a:t>
                </a:r>
                <a:r>
                  <a:rPr lang="en-US" sz="1100" dirty="0">
                    <a:solidFill>
                      <a:srgbClr val="002060"/>
                    </a:solidFill>
                    <a:latin typeface="Segoe Condensed" panose="020B0606040200020203" pitchFamily="34" charset="0"/>
                  </a:rPr>
                  <a:t>≈ Current (I)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(measured in amps)</a:t>
                </a:r>
              </a:p>
              <a:p>
                <a:endParaRPr lang="en-US" sz="1400" dirty="0">
                  <a:solidFill>
                    <a:srgbClr val="002060"/>
                  </a:solidFill>
                  <a:latin typeface="Segoe Condensed" panose="020B0606040200020203" pitchFamily="34" charset="0"/>
                </a:endParaRPr>
              </a:p>
            </p:txBody>
          </p:sp>
          <p:sp>
            <p:nvSpPr>
              <p:cNvPr id="26" name="TextBox 25"/>
              <p:cNvSpPr txBox="1"/>
              <p:nvPr/>
            </p:nvSpPr>
            <p:spPr>
              <a:xfrm>
                <a:off x="3336250" y="3307491"/>
                <a:ext cx="1755363" cy="48993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width </a:t>
                </a:r>
                <a:r>
                  <a:rPr lang="en-US" sz="1100" dirty="0">
                    <a:solidFill>
                      <a:srgbClr val="002060"/>
                    </a:solidFill>
                    <a:latin typeface="Segoe Condensed" panose="020B0606040200020203" pitchFamily="34" charset="0"/>
                    <a:cs typeface="Times New Roman"/>
                  </a:rPr>
                  <a:t>≈ Resistance (R)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grpSp>
        <p:cxnSp>
          <p:nvCxnSpPr>
            <p:cNvPr id="33" name="Straight Connector 32">
              <a:extLst>
                <a:ext uri="{FF2B5EF4-FFF2-40B4-BE49-F238E27FC236}">
                  <a16:creationId xmlns:a16="http://schemas.microsoft.com/office/drawing/2014/main" id="{6A0A71C6-1F8B-F847-AA96-429C4B1CB839}"/>
                </a:ext>
              </a:extLst>
            </p:cNvPr>
            <p:cNvCxnSpPr>
              <a:cxnSpLocks/>
            </p:cNvCxnSpPr>
            <p:nvPr/>
          </p:nvCxnSpPr>
          <p:spPr>
            <a:xfrm flipH="1">
              <a:off x="2654970" y="3312807"/>
              <a:ext cx="251840" cy="338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grpSp>
        <p:nvGrpSpPr>
          <p:cNvPr id="87" name="Group 86">
            <a:extLst>
              <a:ext uri="{FF2B5EF4-FFF2-40B4-BE49-F238E27FC236}">
                <a16:creationId xmlns:a16="http://schemas.microsoft.com/office/drawing/2014/main" id="{CFA2F91A-923C-AA46-8079-F79872722633}"/>
              </a:ext>
            </a:extLst>
          </p:cNvPr>
          <p:cNvGrpSpPr/>
          <p:nvPr/>
        </p:nvGrpSpPr>
        <p:grpSpPr>
          <a:xfrm>
            <a:off x="980415" y="4901913"/>
            <a:ext cx="3413782" cy="1426265"/>
            <a:chOff x="980415" y="4907127"/>
            <a:chExt cx="3413782" cy="1426265"/>
          </a:xfrm>
        </p:grpSpPr>
        <p:grpSp>
          <p:nvGrpSpPr>
            <p:cNvPr id="39" name="Group 38">
              <a:extLst>
                <a:ext uri="{FF2B5EF4-FFF2-40B4-BE49-F238E27FC236}">
                  <a16:creationId xmlns:a16="http://schemas.microsoft.com/office/drawing/2014/main" id="{555DE74D-BD24-4D49-99E8-41A73DE580C2}"/>
                </a:ext>
              </a:extLst>
            </p:cNvPr>
            <p:cNvGrpSpPr/>
            <p:nvPr/>
          </p:nvGrpSpPr>
          <p:grpSpPr>
            <a:xfrm>
              <a:off x="1327883" y="4907127"/>
              <a:ext cx="1916538" cy="1426265"/>
              <a:chOff x="6669822" y="2166430"/>
              <a:chExt cx="4277774" cy="3183467"/>
            </a:xfrm>
          </p:grpSpPr>
          <p:cxnSp>
            <p:nvCxnSpPr>
              <p:cNvPr id="65" name="Straight Connector 64">
                <a:extLst>
                  <a:ext uri="{FF2B5EF4-FFF2-40B4-BE49-F238E27FC236}">
                    <a16:creationId xmlns:a16="http://schemas.microsoft.com/office/drawing/2014/main" id="{C6BA9FFE-5A1B-3F49-B789-F7EA2C451F08}"/>
                  </a:ext>
                </a:extLst>
              </p:cNvPr>
              <p:cNvCxnSpPr/>
              <p:nvPr/>
            </p:nvCxnSpPr>
            <p:spPr>
              <a:xfrm>
                <a:off x="6862066" y="3538029"/>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2AF77BDC-B20D-7B47-AA7F-9F4EB1214574}"/>
                  </a:ext>
                </a:extLst>
              </p:cNvPr>
              <p:cNvGrpSpPr/>
              <p:nvPr/>
            </p:nvGrpSpPr>
            <p:grpSpPr>
              <a:xfrm>
                <a:off x="6669822" y="3775096"/>
                <a:ext cx="822960" cy="444502"/>
                <a:chOff x="5705172" y="3877733"/>
                <a:chExt cx="1305983" cy="444502"/>
              </a:xfrm>
            </p:grpSpPr>
            <p:cxnSp>
              <p:nvCxnSpPr>
                <p:cNvPr id="67" name="Straight Connector 66">
                  <a:extLst>
                    <a:ext uri="{FF2B5EF4-FFF2-40B4-BE49-F238E27FC236}">
                      <a16:creationId xmlns:a16="http://schemas.microsoft.com/office/drawing/2014/main" id="{8B56BADA-2A47-D346-A7D8-B3D745AD4050}"/>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2062FE-89DA-694C-BF7F-A7EC6FEDAC73}"/>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F14BD90E-B485-B84D-8D2B-3BF948D4F1A2}"/>
                  </a:ext>
                </a:extLst>
              </p:cNvPr>
              <p:cNvCxnSpPr/>
              <p:nvPr/>
            </p:nvCxnSpPr>
            <p:spPr>
              <a:xfrm>
                <a:off x="6862066" y="3995223"/>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308A6214-5BC0-FB41-92F4-097656B83D69}"/>
                  </a:ext>
                </a:extLst>
              </p:cNvPr>
              <p:cNvCxnSpPr>
                <a:cxnSpLocks/>
              </p:cNvCxnSpPr>
              <p:nvPr/>
            </p:nvCxnSpPr>
            <p:spPr>
              <a:xfrm>
                <a:off x="7089164" y="2166430"/>
                <a:ext cx="0" cy="1371599"/>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484468-404F-694F-8D31-6415290E075E}"/>
                  </a:ext>
                </a:extLst>
              </p:cNvPr>
              <p:cNvCxnSpPr>
                <a:cxnSpLocks/>
              </p:cNvCxnSpPr>
              <p:nvPr/>
            </p:nvCxnSpPr>
            <p:spPr>
              <a:xfrm>
                <a:off x="7089164" y="2166430"/>
                <a:ext cx="3591455"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174247-D512-0F4B-9CC5-62953FD9D3D8}"/>
                  </a:ext>
                </a:extLst>
              </p:cNvPr>
              <p:cNvCxnSpPr>
                <a:cxnSpLocks/>
              </p:cNvCxnSpPr>
              <p:nvPr/>
            </p:nvCxnSpPr>
            <p:spPr>
              <a:xfrm>
                <a:off x="7089163" y="4287100"/>
                <a:ext cx="0" cy="106279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144105-BB3F-6243-AC95-CF8E1685E07F}"/>
                  </a:ext>
                </a:extLst>
              </p:cNvPr>
              <p:cNvCxnSpPr>
                <a:cxnSpLocks/>
              </p:cNvCxnSpPr>
              <p:nvPr/>
            </p:nvCxnSpPr>
            <p:spPr>
              <a:xfrm>
                <a:off x="7089163" y="5349897"/>
                <a:ext cx="3591456"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859F95D-3622-D94F-BBC0-902E6E4B8A6B}"/>
                  </a:ext>
                </a:extLst>
              </p:cNvPr>
              <p:cNvCxnSpPr>
                <a:cxnSpLocks/>
              </p:cNvCxnSpPr>
              <p:nvPr/>
            </p:nvCxnSpPr>
            <p:spPr>
              <a:xfrm>
                <a:off x="10680619" y="2166430"/>
                <a:ext cx="0" cy="60466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9E5790C-6E85-1C46-AA0F-7EA247CF29B6}"/>
                  </a:ext>
                </a:extLst>
              </p:cNvPr>
              <p:cNvCxnSpPr>
                <a:cxnSpLocks/>
              </p:cNvCxnSpPr>
              <p:nvPr/>
            </p:nvCxnSpPr>
            <p:spPr>
              <a:xfrm>
                <a:off x="10680619" y="4442147"/>
                <a:ext cx="0" cy="896112"/>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Freeform 75">
                <a:extLst>
                  <a:ext uri="{FF2B5EF4-FFF2-40B4-BE49-F238E27FC236}">
                    <a16:creationId xmlns:a16="http://schemas.microsoft.com/office/drawing/2014/main" id="{E33DA897-D906-6A4D-BF3F-BC13AE7E9DD4}"/>
                  </a:ext>
                </a:extLst>
              </p:cNvPr>
              <p:cNvSpPr/>
              <p:nvPr/>
            </p:nvSpPr>
            <p:spPr>
              <a:xfrm>
                <a:off x="10497739" y="2771098"/>
                <a:ext cx="365760" cy="940525"/>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80" name="Group 79">
                <a:extLst>
                  <a:ext uri="{FF2B5EF4-FFF2-40B4-BE49-F238E27FC236}">
                    <a16:creationId xmlns:a16="http://schemas.microsoft.com/office/drawing/2014/main" id="{5E75014C-D06A-FE4B-A3E8-EF0CD87A5AC2}"/>
                  </a:ext>
                </a:extLst>
              </p:cNvPr>
              <p:cNvGrpSpPr/>
              <p:nvPr/>
            </p:nvGrpSpPr>
            <p:grpSpPr>
              <a:xfrm rot="16200000">
                <a:off x="10230860" y="4078270"/>
                <a:ext cx="516212" cy="917261"/>
                <a:chOff x="8599936" y="4727081"/>
                <a:chExt cx="516212" cy="917261"/>
              </a:xfrm>
            </p:grpSpPr>
            <p:sp>
              <p:nvSpPr>
                <p:cNvPr id="81" name="Triangle 80">
                  <a:extLst>
                    <a:ext uri="{FF2B5EF4-FFF2-40B4-BE49-F238E27FC236}">
                      <a16:creationId xmlns:a16="http://schemas.microsoft.com/office/drawing/2014/main" id="{4057B058-8FE8-CB4A-AD54-815EB8927400}"/>
                    </a:ext>
                  </a:extLst>
                </p:cNvPr>
                <p:cNvSpPr/>
                <p:nvPr/>
              </p:nvSpPr>
              <p:spPr>
                <a:xfrm rot="16200000">
                  <a:off x="8625961" y="5154155"/>
                  <a:ext cx="526497" cy="453877"/>
                </a:xfrm>
                <a:prstGeom prst="triangl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82" name="Straight Connector 81">
                  <a:extLst>
                    <a:ext uri="{FF2B5EF4-FFF2-40B4-BE49-F238E27FC236}">
                      <a16:creationId xmlns:a16="http://schemas.microsoft.com/office/drawing/2014/main" id="{26618EB5-65C0-294F-A2F0-3BC03424254A}"/>
                    </a:ext>
                  </a:extLst>
                </p:cNvPr>
                <p:cNvCxnSpPr/>
                <p:nvPr/>
              </p:nvCxnSpPr>
              <p:spPr>
                <a:xfrm>
                  <a:off x="8648493" y="5141608"/>
                  <a:ext cx="0" cy="478971"/>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43D9F6CD-93C8-4B4B-9481-686D67AA2229}"/>
                    </a:ext>
                  </a:extLst>
                </p:cNvPr>
                <p:cNvCxnSpPr>
                  <a:cxnSpLocks/>
                </p:cNvCxnSpPr>
                <p:nvPr/>
              </p:nvCxnSpPr>
              <p:spPr>
                <a:xfrm rot="2700000" flipH="1">
                  <a:off x="8395839" y="4931182"/>
                  <a:ext cx="408194"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7BE056C5-B95F-1E48-B1B6-6A3B84284EBE}"/>
                    </a:ext>
                  </a:extLst>
                </p:cNvPr>
                <p:cNvCxnSpPr>
                  <a:cxnSpLocks/>
                </p:cNvCxnSpPr>
                <p:nvPr/>
              </p:nvCxnSpPr>
              <p:spPr>
                <a:xfrm rot="2700000" flipH="1">
                  <a:off x="8587143" y="4931178"/>
                  <a:ext cx="408193"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85" name="Straight Connector 84">
                <a:extLst>
                  <a:ext uri="{FF2B5EF4-FFF2-40B4-BE49-F238E27FC236}">
                    <a16:creationId xmlns:a16="http://schemas.microsoft.com/office/drawing/2014/main" id="{BE238AB2-37CD-B943-B1F9-117B8095EEAC}"/>
                  </a:ext>
                </a:extLst>
              </p:cNvPr>
              <p:cNvCxnSpPr>
                <a:cxnSpLocks/>
                <a:stCxn id="76" idx="9"/>
                <a:endCxn id="81" idx="3"/>
              </p:cNvCxnSpPr>
              <p:nvPr/>
            </p:nvCxnSpPr>
            <p:spPr>
              <a:xfrm flipH="1">
                <a:off x="10684345" y="3711623"/>
                <a:ext cx="4982" cy="567169"/>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43" name="TextBox 42">
              <a:extLst>
                <a:ext uri="{FF2B5EF4-FFF2-40B4-BE49-F238E27FC236}">
                  <a16:creationId xmlns:a16="http://schemas.microsoft.com/office/drawing/2014/main" id="{A6AB3803-67C6-B240-B72B-4FEB44143788}"/>
                </a:ext>
              </a:extLst>
            </p:cNvPr>
            <p:cNvSpPr txBox="1"/>
            <p:nvPr/>
          </p:nvSpPr>
          <p:spPr>
            <a:xfrm>
              <a:off x="3191931" y="5219443"/>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1K</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sp>
          <p:nvSpPr>
            <p:cNvPr id="90" name="TextBox 89">
              <a:extLst>
                <a:ext uri="{FF2B5EF4-FFF2-40B4-BE49-F238E27FC236}">
                  <a16:creationId xmlns:a16="http://schemas.microsoft.com/office/drawing/2014/main" id="{C7E65C60-AAD5-C044-8B87-2C1D316E10C5}"/>
                </a:ext>
              </a:extLst>
            </p:cNvPr>
            <p:cNvSpPr txBox="1"/>
            <p:nvPr/>
          </p:nvSpPr>
          <p:spPr>
            <a:xfrm>
              <a:off x="980415" y="5500913"/>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3V</a:t>
              </a:r>
            </a:p>
          </p:txBody>
        </p:sp>
        <p:sp>
          <p:nvSpPr>
            <p:cNvPr id="116" name="Arc 115">
              <a:extLst>
                <a:ext uri="{FF2B5EF4-FFF2-40B4-BE49-F238E27FC236}">
                  <a16:creationId xmlns:a16="http://schemas.microsoft.com/office/drawing/2014/main" id="{E286FD04-73E2-394A-9C98-DB7507249F8D}"/>
                </a:ext>
              </a:extLst>
            </p:cNvPr>
            <p:cNvSpPr/>
            <p:nvPr/>
          </p:nvSpPr>
          <p:spPr>
            <a:xfrm rot="17494112">
              <a:off x="1875097" y="5156221"/>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7" name="TextBox 116">
              <a:extLst>
                <a:ext uri="{FF2B5EF4-FFF2-40B4-BE49-F238E27FC236}">
                  <a16:creationId xmlns:a16="http://schemas.microsoft.com/office/drawing/2014/main" id="{828F48CF-F842-8E46-8D62-5CE05DF40FE6}"/>
                </a:ext>
              </a:extLst>
            </p:cNvPr>
            <p:cNvSpPr txBox="1"/>
            <p:nvPr/>
          </p:nvSpPr>
          <p:spPr>
            <a:xfrm>
              <a:off x="2060529" y="5452892"/>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~1mA</a:t>
              </a:r>
            </a:p>
          </p:txBody>
        </p:sp>
      </p:grpSp>
      <p:grpSp>
        <p:nvGrpSpPr>
          <p:cNvPr id="171" name="Group 170">
            <a:extLst>
              <a:ext uri="{FF2B5EF4-FFF2-40B4-BE49-F238E27FC236}">
                <a16:creationId xmlns:a16="http://schemas.microsoft.com/office/drawing/2014/main" id="{74184EAD-A482-9045-8878-66068BD1DCC6}"/>
              </a:ext>
            </a:extLst>
          </p:cNvPr>
          <p:cNvGrpSpPr/>
          <p:nvPr/>
        </p:nvGrpSpPr>
        <p:grpSpPr>
          <a:xfrm>
            <a:off x="4918560" y="4901913"/>
            <a:ext cx="3413782" cy="1426265"/>
            <a:chOff x="4918560" y="4901913"/>
            <a:chExt cx="3413782" cy="1426265"/>
          </a:xfrm>
        </p:grpSpPr>
        <p:sp>
          <p:nvSpPr>
            <p:cNvPr id="114" name="TextBox 113">
              <a:extLst>
                <a:ext uri="{FF2B5EF4-FFF2-40B4-BE49-F238E27FC236}">
                  <a16:creationId xmlns:a16="http://schemas.microsoft.com/office/drawing/2014/main" id="{8302360F-4369-0A49-8075-7934B4F10BA0}"/>
                </a:ext>
              </a:extLst>
            </p:cNvPr>
            <p:cNvSpPr txBox="1"/>
            <p:nvPr/>
          </p:nvSpPr>
          <p:spPr>
            <a:xfrm>
              <a:off x="7130076" y="521422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1K</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grpSp>
          <p:nvGrpSpPr>
            <p:cNvPr id="88" name="Group 87">
              <a:extLst>
                <a:ext uri="{FF2B5EF4-FFF2-40B4-BE49-F238E27FC236}">
                  <a16:creationId xmlns:a16="http://schemas.microsoft.com/office/drawing/2014/main" id="{46490C70-64C3-B242-9C69-E97301A7D7A3}"/>
                </a:ext>
              </a:extLst>
            </p:cNvPr>
            <p:cNvGrpSpPr/>
            <p:nvPr/>
          </p:nvGrpSpPr>
          <p:grpSpPr>
            <a:xfrm>
              <a:off x="4918560" y="4901913"/>
              <a:ext cx="2281163" cy="1426265"/>
              <a:chOff x="4918560" y="4901913"/>
              <a:chExt cx="2281163" cy="1426265"/>
            </a:xfrm>
          </p:grpSpPr>
          <p:grpSp>
            <p:nvGrpSpPr>
              <p:cNvPr id="95" name="Group 94">
                <a:extLst>
                  <a:ext uri="{FF2B5EF4-FFF2-40B4-BE49-F238E27FC236}">
                    <a16:creationId xmlns:a16="http://schemas.microsoft.com/office/drawing/2014/main" id="{D2EBE1F4-4F02-8540-B076-EE166396C7D5}"/>
                  </a:ext>
                </a:extLst>
              </p:cNvPr>
              <p:cNvGrpSpPr/>
              <p:nvPr/>
            </p:nvGrpSpPr>
            <p:grpSpPr>
              <a:xfrm>
                <a:off x="5266028" y="4901913"/>
                <a:ext cx="1916538" cy="1426265"/>
                <a:chOff x="6669822" y="2166430"/>
                <a:chExt cx="4277774" cy="3183467"/>
              </a:xfrm>
            </p:grpSpPr>
            <p:cxnSp>
              <p:nvCxnSpPr>
                <p:cNvPr id="96" name="Straight Connector 95">
                  <a:extLst>
                    <a:ext uri="{FF2B5EF4-FFF2-40B4-BE49-F238E27FC236}">
                      <a16:creationId xmlns:a16="http://schemas.microsoft.com/office/drawing/2014/main" id="{B872A32A-D406-3840-A5F0-273917C699A6}"/>
                    </a:ext>
                  </a:extLst>
                </p:cNvPr>
                <p:cNvCxnSpPr/>
                <p:nvPr/>
              </p:nvCxnSpPr>
              <p:spPr>
                <a:xfrm>
                  <a:off x="6862066" y="3538029"/>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C2F6A7B-2390-8F44-9962-8B60F1DB6508}"/>
                    </a:ext>
                  </a:extLst>
                </p:cNvPr>
                <p:cNvGrpSpPr/>
                <p:nvPr/>
              </p:nvGrpSpPr>
              <p:grpSpPr>
                <a:xfrm>
                  <a:off x="6669822" y="3775096"/>
                  <a:ext cx="822960" cy="444502"/>
                  <a:chOff x="5705172" y="3877733"/>
                  <a:chExt cx="1305983" cy="444502"/>
                </a:xfrm>
              </p:grpSpPr>
              <p:cxnSp>
                <p:nvCxnSpPr>
                  <p:cNvPr id="112" name="Straight Connector 111">
                    <a:extLst>
                      <a:ext uri="{FF2B5EF4-FFF2-40B4-BE49-F238E27FC236}">
                        <a16:creationId xmlns:a16="http://schemas.microsoft.com/office/drawing/2014/main" id="{BBBDF476-22DB-6E40-A324-9146220027F3}"/>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E5615AF-BA1A-1B4E-8729-2E4450EBC315}"/>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B38E8A21-125C-3C45-A66A-BF958958E0C1}"/>
                    </a:ext>
                  </a:extLst>
                </p:cNvPr>
                <p:cNvCxnSpPr/>
                <p:nvPr/>
              </p:nvCxnSpPr>
              <p:spPr>
                <a:xfrm>
                  <a:off x="6862066" y="3995223"/>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EE29E23-3761-FF40-A3AF-912B253340AC}"/>
                    </a:ext>
                  </a:extLst>
                </p:cNvPr>
                <p:cNvCxnSpPr>
                  <a:cxnSpLocks/>
                </p:cNvCxnSpPr>
                <p:nvPr/>
              </p:nvCxnSpPr>
              <p:spPr>
                <a:xfrm>
                  <a:off x="7089164" y="2166430"/>
                  <a:ext cx="0" cy="1371599"/>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85CEF5-F9DE-1343-A429-2A4DF1F1AD5A}"/>
                    </a:ext>
                  </a:extLst>
                </p:cNvPr>
                <p:cNvCxnSpPr>
                  <a:cxnSpLocks/>
                </p:cNvCxnSpPr>
                <p:nvPr/>
              </p:nvCxnSpPr>
              <p:spPr>
                <a:xfrm>
                  <a:off x="7089164" y="2166430"/>
                  <a:ext cx="3591455"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2C60FFC-B63F-0C4D-AC31-57AA08C5ECF2}"/>
                    </a:ext>
                  </a:extLst>
                </p:cNvPr>
                <p:cNvCxnSpPr>
                  <a:cxnSpLocks/>
                </p:cNvCxnSpPr>
                <p:nvPr/>
              </p:nvCxnSpPr>
              <p:spPr>
                <a:xfrm>
                  <a:off x="7089163" y="4287100"/>
                  <a:ext cx="0" cy="106279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50166D-8E49-0F42-97E5-00C501825A01}"/>
                    </a:ext>
                  </a:extLst>
                </p:cNvPr>
                <p:cNvCxnSpPr>
                  <a:cxnSpLocks/>
                </p:cNvCxnSpPr>
                <p:nvPr/>
              </p:nvCxnSpPr>
              <p:spPr>
                <a:xfrm>
                  <a:off x="7089163" y="5349897"/>
                  <a:ext cx="3591456"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A2FBED8-B22B-7846-B18A-390E565DA49C}"/>
                    </a:ext>
                  </a:extLst>
                </p:cNvPr>
                <p:cNvCxnSpPr>
                  <a:cxnSpLocks/>
                </p:cNvCxnSpPr>
                <p:nvPr/>
              </p:nvCxnSpPr>
              <p:spPr>
                <a:xfrm>
                  <a:off x="10680619" y="2166430"/>
                  <a:ext cx="0" cy="60466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6C54300-4DF9-1841-9327-D71992580F87}"/>
                    </a:ext>
                  </a:extLst>
                </p:cNvPr>
                <p:cNvCxnSpPr>
                  <a:cxnSpLocks/>
                </p:cNvCxnSpPr>
                <p:nvPr/>
              </p:nvCxnSpPr>
              <p:spPr>
                <a:xfrm>
                  <a:off x="10680619" y="4442147"/>
                  <a:ext cx="0" cy="896112"/>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Freeform 104">
                  <a:extLst>
                    <a:ext uri="{FF2B5EF4-FFF2-40B4-BE49-F238E27FC236}">
                      <a16:creationId xmlns:a16="http://schemas.microsoft.com/office/drawing/2014/main" id="{671F5104-0EDB-BC42-9194-D7B2DEF843FD}"/>
                    </a:ext>
                  </a:extLst>
                </p:cNvPr>
                <p:cNvSpPr/>
                <p:nvPr/>
              </p:nvSpPr>
              <p:spPr>
                <a:xfrm>
                  <a:off x="10497739" y="2771098"/>
                  <a:ext cx="365760" cy="940525"/>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106" name="Group 105">
                  <a:extLst>
                    <a:ext uri="{FF2B5EF4-FFF2-40B4-BE49-F238E27FC236}">
                      <a16:creationId xmlns:a16="http://schemas.microsoft.com/office/drawing/2014/main" id="{7A966B2B-9E17-7641-9BFD-2C1CCF6F0286}"/>
                    </a:ext>
                  </a:extLst>
                </p:cNvPr>
                <p:cNvGrpSpPr/>
                <p:nvPr/>
              </p:nvGrpSpPr>
              <p:grpSpPr>
                <a:xfrm rot="16200000">
                  <a:off x="10230860" y="4078270"/>
                  <a:ext cx="516212" cy="917261"/>
                  <a:chOff x="8599936" y="4727081"/>
                  <a:chExt cx="516212" cy="917261"/>
                </a:xfrm>
              </p:grpSpPr>
              <p:sp>
                <p:nvSpPr>
                  <p:cNvPr id="108" name="Triangle 107">
                    <a:extLst>
                      <a:ext uri="{FF2B5EF4-FFF2-40B4-BE49-F238E27FC236}">
                        <a16:creationId xmlns:a16="http://schemas.microsoft.com/office/drawing/2014/main" id="{D14E146D-B8C7-3F41-896B-57C2359DB03F}"/>
                      </a:ext>
                    </a:extLst>
                  </p:cNvPr>
                  <p:cNvSpPr/>
                  <p:nvPr/>
                </p:nvSpPr>
                <p:spPr>
                  <a:xfrm rot="16200000">
                    <a:off x="8625961" y="5154155"/>
                    <a:ext cx="526497" cy="453877"/>
                  </a:xfrm>
                  <a:prstGeom prst="triangl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109" name="Straight Connector 108">
                    <a:extLst>
                      <a:ext uri="{FF2B5EF4-FFF2-40B4-BE49-F238E27FC236}">
                        <a16:creationId xmlns:a16="http://schemas.microsoft.com/office/drawing/2014/main" id="{0E6F0F32-79D3-F74B-8987-724AB7109584}"/>
                      </a:ext>
                    </a:extLst>
                  </p:cNvPr>
                  <p:cNvCxnSpPr/>
                  <p:nvPr/>
                </p:nvCxnSpPr>
                <p:spPr>
                  <a:xfrm>
                    <a:off x="8648493" y="5141608"/>
                    <a:ext cx="0" cy="478971"/>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992EDF9-04ED-0349-B8A4-247C2DCE1155}"/>
                      </a:ext>
                    </a:extLst>
                  </p:cNvPr>
                  <p:cNvCxnSpPr>
                    <a:cxnSpLocks/>
                  </p:cNvCxnSpPr>
                  <p:nvPr/>
                </p:nvCxnSpPr>
                <p:spPr>
                  <a:xfrm rot="2700000" flipH="1">
                    <a:off x="8395839" y="4931182"/>
                    <a:ext cx="408194"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2B6B49E-E8E7-8B44-A698-42817CACDF39}"/>
                      </a:ext>
                    </a:extLst>
                  </p:cNvPr>
                  <p:cNvCxnSpPr>
                    <a:cxnSpLocks/>
                  </p:cNvCxnSpPr>
                  <p:nvPr/>
                </p:nvCxnSpPr>
                <p:spPr>
                  <a:xfrm rot="2700000" flipH="1">
                    <a:off x="8587143" y="4931178"/>
                    <a:ext cx="408193"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877212EA-472D-B743-A63D-2702D4B57A96}"/>
                    </a:ext>
                  </a:extLst>
                </p:cNvPr>
                <p:cNvCxnSpPr>
                  <a:cxnSpLocks/>
                  <a:stCxn id="105" idx="9"/>
                  <a:endCxn id="108" idx="3"/>
                </p:cNvCxnSpPr>
                <p:nvPr/>
              </p:nvCxnSpPr>
              <p:spPr>
                <a:xfrm flipH="1">
                  <a:off x="10684345" y="3711623"/>
                  <a:ext cx="4982" cy="567169"/>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D122BF31-C82B-E844-A522-44D629157C56}"/>
                  </a:ext>
                </a:extLst>
              </p:cNvPr>
              <p:cNvSpPr txBox="1"/>
              <p:nvPr/>
            </p:nvSpPr>
            <p:spPr>
              <a:xfrm>
                <a:off x="4918560" y="549569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5V</a:t>
                </a:r>
              </a:p>
            </p:txBody>
          </p:sp>
          <p:sp>
            <p:nvSpPr>
              <p:cNvPr id="118" name="Arc 117">
                <a:extLst>
                  <a:ext uri="{FF2B5EF4-FFF2-40B4-BE49-F238E27FC236}">
                    <a16:creationId xmlns:a16="http://schemas.microsoft.com/office/drawing/2014/main" id="{D739DCB4-FB7E-EF44-843B-34F42DB8860D}"/>
                  </a:ext>
                </a:extLst>
              </p:cNvPr>
              <p:cNvSpPr/>
              <p:nvPr/>
            </p:nvSpPr>
            <p:spPr>
              <a:xfrm rot="17494112">
                <a:off x="5844109" y="5112502"/>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9" name="TextBox 118">
                <a:extLst>
                  <a:ext uri="{FF2B5EF4-FFF2-40B4-BE49-F238E27FC236}">
                    <a16:creationId xmlns:a16="http://schemas.microsoft.com/office/drawing/2014/main" id="{611D0BD7-8AF7-D34B-AD15-B28CE08E80CC}"/>
                  </a:ext>
                </a:extLst>
              </p:cNvPr>
              <p:cNvSpPr txBox="1"/>
              <p:nvPr/>
            </p:nvSpPr>
            <p:spPr>
              <a:xfrm>
                <a:off x="5997457" y="5409173"/>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~3mA</a:t>
                </a:r>
              </a:p>
            </p:txBody>
          </p:sp>
        </p:grpSp>
      </p:grpSp>
      <p:grpSp>
        <p:nvGrpSpPr>
          <p:cNvPr id="89" name="Group 88">
            <a:extLst>
              <a:ext uri="{FF2B5EF4-FFF2-40B4-BE49-F238E27FC236}">
                <a16:creationId xmlns:a16="http://schemas.microsoft.com/office/drawing/2014/main" id="{4D1902DF-ABAC-8940-B7B6-2DA27406BB72}"/>
              </a:ext>
            </a:extLst>
          </p:cNvPr>
          <p:cNvGrpSpPr/>
          <p:nvPr/>
        </p:nvGrpSpPr>
        <p:grpSpPr>
          <a:xfrm>
            <a:off x="8406471" y="4901913"/>
            <a:ext cx="3413782" cy="1426265"/>
            <a:chOff x="8406471" y="4926982"/>
            <a:chExt cx="3413782" cy="1426265"/>
          </a:xfrm>
        </p:grpSpPr>
        <p:grpSp>
          <p:nvGrpSpPr>
            <p:cNvPr id="140" name="Group 139">
              <a:extLst>
                <a:ext uri="{FF2B5EF4-FFF2-40B4-BE49-F238E27FC236}">
                  <a16:creationId xmlns:a16="http://schemas.microsoft.com/office/drawing/2014/main" id="{FA54D8BD-D323-D043-8D94-118C66FD788F}"/>
                </a:ext>
              </a:extLst>
            </p:cNvPr>
            <p:cNvGrpSpPr/>
            <p:nvPr/>
          </p:nvGrpSpPr>
          <p:grpSpPr>
            <a:xfrm>
              <a:off x="8753939" y="4926982"/>
              <a:ext cx="1916538" cy="1426265"/>
              <a:chOff x="6669822" y="2166430"/>
              <a:chExt cx="4277774" cy="3183467"/>
            </a:xfrm>
          </p:grpSpPr>
          <p:cxnSp>
            <p:nvCxnSpPr>
              <p:cNvPr id="141" name="Straight Connector 140">
                <a:extLst>
                  <a:ext uri="{FF2B5EF4-FFF2-40B4-BE49-F238E27FC236}">
                    <a16:creationId xmlns:a16="http://schemas.microsoft.com/office/drawing/2014/main" id="{6546EBAF-30FE-BA44-A8A6-3E7BD2B531E2}"/>
                  </a:ext>
                </a:extLst>
              </p:cNvPr>
              <p:cNvCxnSpPr/>
              <p:nvPr/>
            </p:nvCxnSpPr>
            <p:spPr>
              <a:xfrm>
                <a:off x="6862066" y="3538029"/>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232C30DA-8A56-5748-BF29-B45BB7B330D6}"/>
                  </a:ext>
                </a:extLst>
              </p:cNvPr>
              <p:cNvGrpSpPr/>
              <p:nvPr/>
            </p:nvGrpSpPr>
            <p:grpSpPr>
              <a:xfrm>
                <a:off x="6669822" y="3775096"/>
                <a:ext cx="822960" cy="444502"/>
                <a:chOff x="5705172" y="3877733"/>
                <a:chExt cx="1305983" cy="444502"/>
              </a:xfrm>
            </p:grpSpPr>
            <p:cxnSp>
              <p:nvCxnSpPr>
                <p:cNvPr id="157" name="Straight Connector 156">
                  <a:extLst>
                    <a:ext uri="{FF2B5EF4-FFF2-40B4-BE49-F238E27FC236}">
                      <a16:creationId xmlns:a16="http://schemas.microsoft.com/office/drawing/2014/main" id="{748CEE3C-2633-DA4B-BB4A-8FE4C0D06721}"/>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DA266-BC40-A247-9C59-6F40F4C1B116}"/>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9F1DF954-7FBE-E44B-95EA-D418D30D8D82}"/>
                  </a:ext>
                </a:extLst>
              </p:cNvPr>
              <p:cNvCxnSpPr/>
              <p:nvPr/>
            </p:nvCxnSpPr>
            <p:spPr>
              <a:xfrm>
                <a:off x="6862066" y="3995223"/>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FF94C2D-84EF-424F-9E8C-EBD3F7389D65}"/>
                  </a:ext>
                </a:extLst>
              </p:cNvPr>
              <p:cNvCxnSpPr>
                <a:cxnSpLocks/>
              </p:cNvCxnSpPr>
              <p:nvPr/>
            </p:nvCxnSpPr>
            <p:spPr>
              <a:xfrm>
                <a:off x="7089164" y="2166430"/>
                <a:ext cx="0" cy="1371599"/>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4DC60EC-26C3-0F49-A924-8161C5979754}"/>
                  </a:ext>
                </a:extLst>
              </p:cNvPr>
              <p:cNvCxnSpPr>
                <a:cxnSpLocks/>
              </p:cNvCxnSpPr>
              <p:nvPr/>
            </p:nvCxnSpPr>
            <p:spPr>
              <a:xfrm>
                <a:off x="7089164" y="2166430"/>
                <a:ext cx="3591455"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2489647-1211-7A43-8CB0-CA872CFD3A79}"/>
                  </a:ext>
                </a:extLst>
              </p:cNvPr>
              <p:cNvCxnSpPr>
                <a:cxnSpLocks/>
              </p:cNvCxnSpPr>
              <p:nvPr/>
            </p:nvCxnSpPr>
            <p:spPr>
              <a:xfrm>
                <a:off x="7089163" y="4287100"/>
                <a:ext cx="0" cy="106279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F31518F-DD9E-4045-8FD3-0305F0AC0138}"/>
                  </a:ext>
                </a:extLst>
              </p:cNvPr>
              <p:cNvCxnSpPr>
                <a:cxnSpLocks/>
              </p:cNvCxnSpPr>
              <p:nvPr/>
            </p:nvCxnSpPr>
            <p:spPr>
              <a:xfrm>
                <a:off x="7089163" y="5349897"/>
                <a:ext cx="3591456"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A933E0F-72D6-F641-9A27-5AF3F1F4EBAE}"/>
                  </a:ext>
                </a:extLst>
              </p:cNvPr>
              <p:cNvCxnSpPr>
                <a:cxnSpLocks/>
              </p:cNvCxnSpPr>
              <p:nvPr/>
            </p:nvCxnSpPr>
            <p:spPr>
              <a:xfrm>
                <a:off x="10680619" y="2166430"/>
                <a:ext cx="0" cy="60466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C22E77C-FF62-A740-8831-934A41535429}"/>
                  </a:ext>
                </a:extLst>
              </p:cNvPr>
              <p:cNvCxnSpPr>
                <a:cxnSpLocks/>
              </p:cNvCxnSpPr>
              <p:nvPr/>
            </p:nvCxnSpPr>
            <p:spPr>
              <a:xfrm>
                <a:off x="10680619" y="4442147"/>
                <a:ext cx="0" cy="896112"/>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Freeform 149">
                <a:extLst>
                  <a:ext uri="{FF2B5EF4-FFF2-40B4-BE49-F238E27FC236}">
                    <a16:creationId xmlns:a16="http://schemas.microsoft.com/office/drawing/2014/main" id="{2B70482F-E686-9A4C-B571-5F56061AA65C}"/>
                  </a:ext>
                </a:extLst>
              </p:cNvPr>
              <p:cNvSpPr/>
              <p:nvPr/>
            </p:nvSpPr>
            <p:spPr>
              <a:xfrm>
                <a:off x="10497739" y="2771098"/>
                <a:ext cx="365760" cy="940525"/>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151" name="Group 150">
                <a:extLst>
                  <a:ext uri="{FF2B5EF4-FFF2-40B4-BE49-F238E27FC236}">
                    <a16:creationId xmlns:a16="http://schemas.microsoft.com/office/drawing/2014/main" id="{95B108FE-69EB-D540-B7B3-C343BB26450A}"/>
                  </a:ext>
                </a:extLst>
              </p:cNvPr>
              <p:cNvGrpSpPr/>
              <p:nvPr/>
            </p:nvGrpSpPr>
            <p:grpSpPr>
              <a:xfrm rot="16200000">
                <a:off x="10230860" y="4078270"/>
                <a:ext cx="516212" cy="917261"/>
                <a:chOff x="8599936" y="4727081"/>
                <a:chExt cx="516212" cy="917261"/>
              </a:xfrm>
            </p:grpSpPr>
            <p:sp>
              <p:nvSpPr>
                <p:cNvPr id="153" name="Triangle 152">
                  <a:extLst>
                    <a:ext uri="{FF2B5EF4-FFF2-40B4-BE49-F238E27FC236}">
                      <a16:creationId xmlns:a16="http://schemas.microsoft.com/office/drawing/2014/main" id="{47FD1149-ACE8-254F-9E88-C30FE22E4C94}"/>
                    </a:ext>
                  </a:extLst>
                </p:cNvPr>
                <p:cNvSpPr/>
                <p:nvPr/>
              </p:nvSpPr>
              <p:spPr>
                <a:xfrm rot="16200000">
                  <a:off x="8625961" y="5154155"/>
                  <a:ext cx="526497" cy="453877"/>
                </a:xfrm>
                <a:prstGeom prst="triangl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154" name="Straight Connector 153">
                  <a:extLst>
                    <a:ext uri="{FF2B5EF4-FFF2-40B4-BE49-F238E27FC236}">
                      <a16:creationId xmlns:a16="http://schemas.microsoft.com/office/drawing/2014/main" id="{77D40B4E-3FFB-9344-8955-460DF383AEB4}"/>
                    </a:ext>
                  </a:extLst>
                </p:cNvPr>
                <p:cNvCxnSpPr/>
                <p:nvPr/>
              </p:nvCxnSpPr>
              <p:spPr>
                <a:xfrm>
                  <a:off x="8648493" y="5141608"/>
                  <a:ext cx="0" cy="478971"/>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E86C128-E626-E84A-9A40-D86B8E8B9EC1}"/>
                    </a:ext>
                  </a:extLst>
                </p:cNvPr>
                <p:cNvCxnSpPr>
                  <a:cxnSpLocks/>
                </p:cNvCxnSpPr>
                <p:nvPr/>
              </p:nvCxnSpPr>
              <p:spPr>
                <a:xfrm rot="2700000" flipH="1">
                  <a:off x="8395839" y="4931182"/>
                  <a:ext cx="408194"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B47D5AF-EC5C-084C-B1FF-2EE9D011721A}"/>
                    </a:ext>
                  </a:extLst>
                </p:cNvPr>
                <p:cNvCxnSpPr>
                  <a:cxnSpLocks/>
                </p:cNvCxnSpPr>
                <p:nvPr/>
              </p:nvCxnSpPr>
              <p:spPr>
                <a:xfrm rot="2700000" flipH="1">
                  <a:off x="8587143" y="4931178"/>
                  <a:ext cx="408193"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07C0017F-B24B-054C-9F77-C3321525E7E3}"/>
                  </a:ext>
                </a:extLst>
              </p:cNvPr>
              <p:cNvCxnSpPr>
                <a:cxnSpLocks/>
                <a:stCxn id="150" idx="9"/>
                <a:endCxn id="153" idx="3"/>
              </p:cNvCxnSpPr>
              <p:nvPr/>
            </p:nvCxnSpPr>
            <p:spPr>
              <a:xfrm flipH="1">
                <a:off x="10684345" y="3711623"/>
                <a:ext cx="4982" cy="567169"/>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5050EDB5-684D-054F-B89B-2ED722DEA3D9}"/>
                </a:ext>
              </a:extLst>
            </p:cNvPr>
            <p:cNvSpPr txBox="1"/>
            <p:nvPr/>
          </p:nvSpPr>
          <p:spPr>
            <a:xfrm>
              <a:off x="10617987" y="5239298"/>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100</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sp>
          <p:nvSpPr>
            <p:cNvPr id="160" name="TextBox 159">
              <a:extLst>
                <a:ext uri="{FF2B5EF4-FFF2-40B4-BE49-F238E27FC236}">
                  <a16:creationId xmlns:a16="http://schemas.microsoft.com/office/drawing/2014/main" id="{66D9F364-FA1F-CE41-ADDA-3562F63AC675}"/>
                </a:ext>
              </a:extLst>
            </p:cNvPr>
            <p:cNvSpPr txBox="1"/>
            <p:nvPr/>
          </p:nvSpPr>
          <p:spPr>
            <a:xfrm>
              <a:off x="8406471" y="5520768"/>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3V</a:t>
              </a:r>
            </a:p>
          </p:txBody>
        </p:sp>
        <p:sp>
          <p:nvSpPr>
            <p:cNvPr id="161" name="Arc 160">
              <a:extLst>
                <a:ext uri="{FF2B5EF4-FFF2-40B4-BE49-F238E27FC236}">
                  <a16:creationId xmlns:a16="http://schemas.microsoft.com/office/drawing/2014/main" id="{796E0DF1-78B2-194C-9692-F21E847CB17F}"/>
                </a:ext>
              </a:extLst>
            </p:cNvPr>
            <p:cNvSpPr/>
            <p:nvPr/>
          </p:nvSpPr>
          <p:spPr>
            <a:xfrm rot="17494112">
              <a:off x="9332020" y="5137571"/>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2" name="TextBox 161">
              <a:extLst>
                <a:ext uri="{FF2B5EF4-FFF2-40B4-BE49-F238E27FC236}">
                  <a16:creationId xmlns:a16="http://schemas.microsoft.com/office/drawing/2014/main" id="{E96FB531-1616-9B47-88D4-7E972FC4174F}"/>
                </a:ext>
              </a:extLst>
            </p:cNvPr>
            <p:cNvSpPr txBox="1"/>
            <p:nvPr/>
          </p:nvSpPr>
          <p:spPr>
            <a:xfrm>
              <a:off x="9485368" y="5434242"/>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~10mA</a:t>
              </a:r>
            </a:p>
          </p:txBody>
        </p:sp>
      </p:grpSp>
      <p:sp>
        <p:nvSpPr>
          <p:cNvPr id="170" name="TextBox 169">
            <a:extLst>
              <a:ext uri="{FF2B5EF4-FFF2-40B4-BE49-F238E27FC236}">
                <a16:creationId xmlns:a16="http://schemas.microsoft.com/office/drawing/2014/main" id="{07937BA5-8983-8041-9009-75EE47D2ECAF}"/>
              </a:ext>
            </a:extLst>
          </p:cNvPr>
          <p:cNvSpPr txBox="1"/>
          <p:nvPr/>
        </p:nvSpPr>
        <p:spPr>
          <a:xfrm>
            <a:off x="1251621" y="1221181"/>
            <a:ext cx="2145724" cy="461665"/>
          </a:xfrm>
          <a:prstGeom prst="rect">
            <a:avLst/>
          </a:prstGeom>
          <a:noFill/>
        </p:spPr>
        <p:txBody>
          <a:bodyPr wrap="square" tIns="45720" bIns="45720" rtlCol="0">
            <a:spAutoFit/>
          </a:bodyPr>
          <a:lstStyle/>
          <a:p>
            <a:pPr algn="ctr"/>
            <a:r>
              <a:rPr lang="en-US" sz="2400" dirty="0">
                <a:latin typeface="Segoe UI Light" panose="020B0502040204020203" pitchFamily="34" charset="0"/>
                <a:cs typeface="Segoe UI Light" panose="020B0502040204020203" pitchFamily="34" charset="0"/>
              </a:rPr>
              <a:t>Base Circuit</a:t>
            </a:r>
          </a:p>
        </p:txBody>
      </p:sp>
      <p:sp>
        <p:nvSpPr>
          <p:cNvPr id="180" name="TextBox 179">
            <a:extLst>
              <a:ext uri="{FF2B5EF4-FFF2-40B4-BE49-F238E27FC236}">
                <a16:creationId xmlns:a16="http://schemas.microsoft.com/office/drawing/2014/main" id="{2CB2B7C8-B897-BD4C-8CA2-CE1752AF2ADD}"/>
              </a:ext>
            </a:extLst>
          </p:cNvPr>
          <p:cNvSpPr txBox="1"/>
          <p:nvPr/>
        </p:nvSpPr>
        <p:spPr>
          <a:xfrm>
            <a:off x="4895960" y="1122699"/>
            <a:ext cx="2679916"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Method 1:</a:t>
            </a:r>
          </a:p>
          <a:p>
            <a:pPr algn="ctr"/>
            <a:r>
              <a:rPr lang="en-US" dirty="0">
                <a:latin typeface="Segoe Condensed" panose="020B0606040200020203"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42228" y="1135222"/>
            <a:ext cx="2924775"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Method 2:</a:t>
            </a:r>
          </a:p>
          <a:p>
            <a:pPr algn="ctr"/>
            <a:r>
              <a:rPr lang="en-US" dirty="0">
                <a:latin typeface="Segoe Condensed" panose="020B0606040200020203" pitchFamily="34" charset="0"/>
                <a:cs typeface="Segoe UI Light" panose="020B0502040204020203" pitchFamily="34" charset="0"/>
              </a:rPr>
              <a:t>Decrease Resistance</a:t>
            </a:r>
          </a:p>
        </p:txBody>
      </p:sp>
      <p:cxnSp>
        <p:nvCxnSpPr>
          <p:cNvPr id="183" name="Straight Connector 182">
            <a:extLst>
              <a:ext uri="{FF2B5EF4-FFF2-40B4-BE49-F238E27FC236}">
                <a16:creationId xmlns:a16="http://schemas.microsoft.com/office/drawing/2014/main" id="{C7AA1D07-F8D0-0B47-8EBA-ADCCE9A52908}"/>
              </a:ext>
            </a:extLst>
          </p:cNvPr>
          <p:cNvCxnSpPr>
            <a:cxnSpLocks/>
          </p:cNvCxnSpPr>
          <p:nvPr/>
        </p:nvCxnSpPr>
        <p:spPr>
          <a:xfrm flipH="1">
            <a:off x="2793302" y="3140463"/>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89D804BE-8541-744A-B15F-B6EA7F1B10F7}"/>
              </a:ext>
            </a:extLst>
          </p:cNvPr>
          <p:cNvSpPr txBox="1"/>
          <p:nvPr/>
        </p:nvSpPr>
        <p:spPr>
          <a:xfrm>
            <a:off x="2968910" y="2990042"/>
            <a:ext cx="1516252"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a:t>
            </a:r>
          </a:p>
        </p:txBody>
      </p:sp>
      <p:grpSp>
        <p:nvGrpSpPr>
          <p:cNvPr id="16" name="Group 15"/>
          <p:cNvGrpSpPr/>
          <p:nvPr/>
        </p:nvGrpSpPr>
        <p:grpSpPr>
          <a:xfrm>
            <a:off x="3803214" y="1777539"/>
            <a:ext cx="4888685" cy="3022762"/>
            <a:chOff x="3803214" y="1777539"/>
            <a:chExt cx="4888685" cy="3022762"/>
          </a:xfrm>
        </p:grpSpPr>
        <p:grpSp>
          <p:nvGrpSpPr>
            <p:cNvPr id="91" name="Group 90">
              <a:extLst>
                <a:ext uri="{FF2B5EF4-FFF2-40B4-BE49-F238E27FC236}">
                  <a16:creationId xmlns:a16="http://schemas.microsoft.com/office/drawing/2014/main" id="{23326406-C0E9-414D-90AC-B690BE4A69C4}"/>
                </a:ext>
              </a:extLst>
            </p:cNvPr>
            <p:cNvGrpSpPr/>
            <p:nvPr/>
          </p:nvGrpSpPr>
          <p:grpSpPr>
            <a:xfrm>
              <a:off x="3803214" y="1777539"/>
              <a:ext cx="4888685" cy="3022762"/>
              <a:chOff x="3803214" y="1466259"/>
              <a:chExt cx="4888685" cy="3022762"/>
            </a:xfrm>
          </p:grpSpPr>
          <p:grpSp>
            <p:nvGrpSpPr>
              <p:cNvPr id="46" name="Group 45">
                <a:extLst>
                  <a:ext uri="{FF2B5EF4-FFF2-40B4-BE49-F238E27FC236}">
                    <a16:creationId xmlns:a16="http://schemas.microsoft.com/office/drawing/2014/main" id="{2DC54415-5867-6843-859A-C815373D59C0}"/>
                  </a:ext>
                </a:extLst>
              </p:cNvPr>
              <p:cNvGrpSpPr/>
              <p:nvPr/>
            </p:nvGrpSpPr>
            <p:grpSpPr>
              <a:xfrm>
                <a:off x="5686996" y="1466259"/>
                <a:ext cx="1640278" cy="3022762"/>
                <a:chOff x="5687129" y="1819870"/>
                <a:chExt cx="1640278" cy="3022762"/>
              </a:xfrm>
            </p:grpSpPr>
            <p:grpSp>
              <p:nvGrpSpPr>
                <p:cNvPr id="11" name="Group 10"/>
                <p:cNvGrpSpPr/>
                <p:nvPr/>
              </p:nvGrpSpPr>
              <p:grpSpPr>
                <a:xfrm>
                  <a:off x="5687129" y="1819870"/>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735" y="41445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6034" y="4167853"/>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656" y="415960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343467"/>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2426090"/>
                <a:ext cx="1850081"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 Water </a:t>
                </a:r>
              </a:p>
              <a:p>
                <a:pPr algn="r"/>
                <a:r>
                  <a:rPr lang="en-US" sz="1100" dirty="0">
                    <a:solidFill>
                      <a:srgbClr val="002060"/>
                    </a:solidFill>
                    <a:latin typeface="Segoe Condensed" panose="020B0606040200020203" pitchFamily="34" charset="0"/>
                  </a:rPr>
                  <a:t>Pressure</a:t>
                </a: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3754345"/>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302627"/>
                <a:ext cx="251840" cy="338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3078087"/>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grpSp>
          <p:nvGrpSpPr>
            <p:cNvPr id="2" name="Group 1"/>
            <p:cNvGrpSpPr/>
            <p:nvPr/>
          </p:nvGrpSpPr>
          <p:grpSpPr>
            <a:xfrm>
              <a:off x="6673505" y="2310273"/>
              <a:ext cx="1691860" cy="261610"/>
              <a:chOff x="6673505" y="2310273"/>
              <a:chExt cx="1691860" cy="261610"/>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a:t>
                </a:r>
              </a:p>
            </p:txBody>
          </p:sp>
        </p:grpSp>
      </p:grpSp>
      <p:grpSp>
        <p:nvGrpSpPr>
          <p:cNvPr id="6" name="Group 5"/>
          <p:cNvGrpSpPr/>
          <p:nvPr/>
        </p:nvGrpSpPr>
        <p:grpSpPr>
          <a:xfrm>
            <a:off x="8365365" y="1797064"/>
            <a:ext cx="3879545" cy="3063020"/>
            <a:chOff x="8365365" y="1797064"/>
            <a:chExt cx="3879545" cy="3063020"/>
          </a:xfrm>
        </p:grpSpPr>
        <p:grpSp>
          <p:nvGrpSpPr>
            <p:cNvPr id="120" name="Group 119">
              <a:extLst>
                <a:ext uri="{FF2B5EF4-FFF2-40B4-BE49-F238E27FC236}">
                  <a16:creationId xmlns:a16="http://schemas.microsoft.com/office/drawing/2014/main" id="{3077F399-3374-D447-80E9-0E626849F2FA}"/>
                </a:ext>
              </a:extLst>
            </p:cNvPr>
            <p:cNvGrpSpPr/>
            <p:nvPr/>
          </p:nvGrpSpPr>
          <p:grpSpPr>
            <a:xfrm>
              <a:off x="8365365" y="1797064"/>
              <a:ext cx="3879545" cy="3063020"/>
              <a:chOff x="8365365" y="1485784"/>
              <a:chExt cx="3879545" cy="3063020"/>
            </a:xfrm>
          </p:grpSpPr>
          <p:grpSp>
            <p:nvGrpSpPr>
              <p:cNvPr id="53" name="Group 52">
                <a:extLst>
                  <a:ext uri="{FF2B5EF4-FFF2-40B4-BE49-F238E27FC236}">
                    <a16:creationId xmlns:a16="http://schemas.microsoft.com/office/drawing/2014/main" id="{77644E29-ABC0-2A4E-9ADE-A2CA58C3386B}"/>
                  </a:ext>
                </a:extLst>
              </p:cNvPr>
              <p:cNvGrpSpPr/>
              <p:nvPr/>
            </p:nvGrpSpPr>
            <p:grpSpPr>
              <a:xfrm>
                <a:off x="9289677" y="1485784"/>
                <a:ext cx="1623979" cy="3063020"/>
                <a:chOff x="8774836" y="1881050"/>
                <a:chExt cx="1623979" cy="3063020"/>
              </a:xfrm>
            </p:grpSpPr>
            <p:pic>
              <p:nvPicPr>
                <p:cNvPr id="205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5919" y="1881050"/>
                  <a:ext cx="1622896" cy="2990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8156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2976643"/>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274433"/>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3801474"/>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334511"/>
                <a:ext cx="251840" cy="33880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3109971"/>
                <a:ext cx="1516252"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p:txBody>
          </p:sp>
        </p:gr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305305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902633"/>
              <a:ext cx="1516252"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a:t>
              </a:r>
            </a:p>
          </p:txBody>
        </p:sp>
      </p:grpSp>
      <p:grpSp>
        <p:nvGrpSpPr>
          <p:cNvPr id="19" name="Group 18">
            <a:extLst>
              <a:ext uri="{FF2B5EF4-FFF2-40B4-BE49-F238E27FC236}">
                <a16:creationId xmlns:a16="http://schemas.microsoft.com/office/drawing/2014/main" id="{751631AE-A8D7-4467-AD75-D29E8C9EAC8D}"/>
              </a:ext>
            </a:extLst>
          </p:cNvPr>
          <p:cNvGrpSpPr/>
          <p:nvPr/>
        </p:nvGrpSpPr>
        <p:grpSpPr>
          <a:xfrm>
            <a:off x="3666567" y="5767278"/>
            <a:ext cx="1396418" cy="667664"/>
            <a:chOff x="3666567" y="5767278"/>
            <a:chExt cx="1396418" cy="667664"/>
          </a:xfrm>
        </p:grpSpPr>
        <p:cxnSp>
          <p:nvCxnSpPr>
            <p:cNvPr id="137" name="Straight Connector 136">
              <a:extLst>
                <a:ext uri="{FF2B5EF4-FFF2-40B4-BE49-F238E27FC236}">
                  <a16:creationId xmlns:a16="http://schemas.microsoft.com/office/drawing/2014/main" id="{FB48CEEC-A88F-40F1-B516-56CB33A6F0D9}"/>
                </a:ext>
              </a:extLst>
            </p:cNvPr>
            <p:cNvCxnSpPr>
              <a:cxnSpLocks/>
            </p:cNvCxnSpPr>
            <p:nvPr/>
          </p:nvCxnSpPr>
          <p:spPr>
            <a:xfrm flipV="1">
              <a:off x="4792123" y="5767278"/>
              <a:ext cx="244776" cy="453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E62E4A19-9DFC-486E-A7C3-3AC0917E49C9}"/>
                </a:ext>
              </a:extLst>
            </p:cNvPr>
            <p:cNvSpPr/>
            <p:nvPr/>
          </p:nvSpPr>
          <p:spPr>
            <a:xfrm>
              <a:off x="3666567" y="5911722"/>
              <a:ext cx="1396418" cy="523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400" dirty="0">
                  <a:latin typeface="Segoe Condensed" panose="020B0606040200020203" pitchFamily="34" charset="0"/>
                </a:rPr>
                <a:t>Voltage increased from 3V to 5V</a:t>
              </a:r>
            </a:p>
          </p:txBody>
        </p:sp>
      </p:grpSp>
      <p:grpSp>
        <p:nvGrpSpPr>
          <p:cNvPr id="172" name="Group 171">
            <a:extLst>
              <a:ext uri="{FF2B5EF4-FFF2-40B4-BE49-F238E27FC236}">
                <a16:creationId xmlns:a16="http://schemas.microsoft.com/office/drawing/2014/main" id="{CFA82B06-A60B-4401-B086-042C6B12D6E6}"/>
              </a:ext>
            </a:extLst>
          </p:cNvPr>
          <p:cNvGrpSpPr/>
          <p:nvPr/>
        </p:nvGrpSpPr>
        <p:grpSpPr>
          <a:xfrm>
            <a:off x="10752792" y="5540685"/>
            <a:ext cx="1396418" cy="830014"/>
            <a:chOff x="3591146" y="5760065"/>
            <a:chExt cx="1396418" cy="830014"/>
          </a:xfrm>
        </p:grpSpPr>
        <p:cxnSp>
          <p:nvCxnSpPr>
            <p:cNvPr id="173" name="Straight Connector 172">
              <a:extLst>
                <a:ext uri="{FF2B5EF4-FFF2-40B4-BE49-F238E27FC236}">
                  <a16:creationId xmlns:a16="http://schemas.microsoft.com/office/drawing/2014/main" id="{774879DE-046D-4D4B-ABAC-8898E1AF3416}"/>
                </a:ext>
              </a:extLst>
            </p:cNvPr>
            <p:cNvCxnSpPr>
              <a:cxnSpLocks/>
            </p:cNvCxnSpPr>
            <p:nvPr/>
          </p:nvCxnSpPr>
          <p:spPr>
            <a:xfrm flipH="1" flipV="1">
              <a:off x="3816739" y="5760065"/>
              <a:ext cx="91190" cy="352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B0AC8410-2426-4D20-8081-F63624A77BE4}"/>
                </a:ext>
              </a:extLst>
            </p:cNvPr>
            <p:cNvSpPr/>
            <p:nvPr/>
          </p:nvSpPr>
          <p:spPr>
            <a:xfrm>
              <a:off x="3591146" y="6066859"/>
              <a:ext cx="1396418" cy="523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400" dirty="0">
                  <a:latin typeface="Segoe Condensed" panose="020B0606040200020203" pitchFamily="34" charset="0"/>
                </a:rPr>
                <a:t>Resistance reduced from 1K</a:t>
              </a:r>
              <a:r>
                <a:rPr lang="el-GR" sz="1400" dirty="0">
                  <a:latin typeface="Segoe Condensed" panose="020B0606040200020203" pitchFamily="34" charset="0"/>
                </a:rPr>
                <a:t>Ω</a:t>
              </a:r>
              <a:r>
                <a:rPr lang="en-US" sz="1400" dirty="0">
                  <a:latin typeface="Segoe Condensed" panose="020B0606040200020203" pitchFamily="34" charset="0"/>
                </a:rPr>
                <a:t> to 100</a:t>
              </a:r>
              <a:r>
                <a:rPr lang="el-GR" sz="1400" dirty="0">
                  <a:latin typeface="Segoe Condensed" panose="020B0606040200020203" pitchFamily="34" charset="0"/>
                </a:rPr>
                <a:t>Ω</a:t>
              </a:r>
              <a:endParaRPr lang="en-US" sz="1400" dirty="0">
                <a:latin typeface="Segoe Condensed" panose="020B0606040200020203" pitchFamily="34" charset="0"/>
              </a:endParaRPr>
            </a:p>
          </p:txBody>
        </p:sp>
      </p:grpSp>
    </p:spTree>
    <p:extLst>
      <p:ext uri="{BB962C8B-B14F-4D97-AF65-F5344CB8AC3E}">
        <p14:creationId xmlns:p14="http://schemas.microsoft.com/office/powerpoint/2010/main" val="154595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211822" y="6627168"/>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058" name="Rectangle 2057"/>
          <p:cNvSpPr/>
          <p:nvPr/>
        </p:nvSpPr>
        <p:spPr>
          <a:xfrm>
            <a:off x="1524000" y="7010400"/>
            <a:ext cx="304495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7623048" y="7010400"/>
            <a:ext cx="3044952" cy="304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1794916" y="1797064"/>
            <a:ext cx="1678691" cy="3161490"/>
            <a:chOff x="4038602" y="1416646"/>
            <a:chExt cx="1943420" cy="3660055"/>
          </a:xfrm>
        </p:grpSpPr>
        <p:grpSp>
          <p:nvGrpSpPr>
            <p:cNvPr id="7" name="Group 6"/>
            <p:cNvGrpSpPr/>
            <p:nvPr/>
          </p:nvGrpSpPr>
          <p:grpSpPr>
            <a:xfrm>
              <a:off x="4038602" y="1416646"/>
              <a:ext cx="1943420" cy="3660055"/>
              <a:chOff x="4038601" y="1416646"/>
              <a:chExt cx="1943419" cy="3660055"/>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 name="Oval 2"/>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cxnSp>
        <p:nvCxnSpPr>
          <p:cNvPr id="20" name="Straight Arrow Connector 19"/>
          <p:cNvCxnSpPr>
            <a:cxnSpLocks/>
          </p:cNvCxnSpPr>
          <p:nvPr/>
        </p:nvCxnSpPr>
        <p:spPr>
          <a:xfrm>
            <a:off x="1794916" y="3304928"/>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47997" y="3554592"/>
            <a:ext cx="1850081" cy="423193"/>
          </a:xfrm>
          <a:prstGeom prst="rect">
            <a:avLst/>
          </a:prstGeom>
          <a:noFill/>
        </p:spPr>
        <p:txBody>
          <a:bodyPr wrap="square" rtlCol="0">
            <a:spAutoFit/>
          </a:bodyPr>
          <a:lstStyle/>
          <a:p>
            <a:pPr algn="r"/>
            <a:r>
              <a:rPr lang="en-US" sz="1100" b="1" dirty="0">
                <a:solidFill>
                  <a:srgbClr val="002060"/>
                </a:solidFill>
                <a:latin typeface="Segoe Condensed" panose="020B0606040200020203" pitchFamily="34" charset="0"/>
              </a:rPr>
              <a:t>Water Pressure </a:t>
            </a:r>
            <a:r>
              <a:rPr lang="en-US" sz="1100" b="1" dirty="0">
                <a:solidFill>
                  <a:srgbClr val="002060"/>
                </a:solidFill>
                <a:latin typeface="Segoe Condensed" panose="020B0606040200020203" pitchFamily="34" charset="0"/>
                <a:cs typeface="Times New Roman"/>
              </a:rPr>
              <a:t>≈ Voltage (</a:t>
            </a:r>
            <a:r>
              <a:rPr lang="en-US" sz="1100" b="1" i="1" dirty="0">
                <a:solidFill>
                  <a:srgbClr val="002060"/>
                </a:solidFill>
                <a:latin typeface="Times New Roman" panose="02020603050405020304" pitchFamily="18" charset="0"/>
                <a:cs typeface="Times New Roman" panose="02020603050405020304" pitchFamily="18" charset="0"/>
              </a:rPr>
              <a:t>V</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volts)</a:t>
            </a:r>
            <a:endParaRPr lang="en-US" sz="1100" dirty="0">
              <a:solidFill>
                <a:srgbClr val="002060"/>
              </a:solidFill>
              <a:latin typeface="Segoe Condensed" panose="020B0606040200020203" pitchFamily="34" charset="0"/>
            </a:endParaRPr>
          </a:p>
        </p:txBody>
      </p:sp>
      <p:sp>
        <p:nvSpPr>
          <p:cNvPr id="24" name="TextBox 23"/>
          <p:cNvSpPr txBox="1"/>
          <p:nvPr/>
        </p:nvSpPr>
        <p:spPr>
          <a:xfrm>
            <a:off x="2959164" y="415856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a:t>
            </a:r>
          </a:p>
          <a:p>
            <a:endParaRPr lang="en-US" sz="1400" dirty="0">
              <a:solidFill>
                <a:srgbClr val="002060"/>
              </a:solidFill>
              <a:latin typeface="Segoe Condensed" panose="020B0606040200020203" pitchFamily="34" charset="0"/>
            </a:endParaRPr>
          </a:p>
        </p:txBody>
      </p:sp>
      <p:sp>
        <p:nvSpPr>
          <p:cNvPr id="26" name="TextBox 25"/>
          <p:cNvSpPr txBox="1"/>
          <p:nvPr/>
        </p:nvSpPr>
        <p:spPr>
          <a:xfrm>
            <a:off x="2965383" y="343034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33" name="Straight Connector 32">
            <a:extLst>
              <a:ext uri="{FF2B5EF4-FFF2-40B4-BE49-F238E27FC236}">
                <a16:creationId xmlns:a16="http://schemas.microsoft.com/office/drawing/2014/main" id="{6A0A71C6-1F8B-F847-AA96-429C4B1CB839}"/>
              </a:ext>
            </a:extLst>
          </p:cNvPr>
          <p:cNvCxnSpPr>
            <a:cxnSpLocks/>
          </p:cNvCxnSpPr>
          <p:nvPr/>
        </p:nvCxnSpPr>
        <p:spPr>
          <a:xfrm flipH="1">
            <a:off x="2654970" y="362408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grpSp>
        <p:nvGrpSpPr>
          <p:cNvPr id="2062" name="Group 2061">
            <a:extLst>
              <a:ext uri="{FF2B5EF4-FFF2-40B4-BE49-F238E27FC236}">
                <a16:creationId xmlns:a16="http://schemas.microsoft.com/office/drawing/2014/main" id="{3880E9CC-2DC3-4954-A82C-D4E95A753EBC}"/>
              </a:ext>
            </a:extLst>
          </p:cNvPr>
          <p:cNvGrpSpPr/>
          <p:nvPr/>
        </p:nvGrpSpPr>
        <p:grpSpPr>
          <a:xfrm flipV="1">
            <a:off x="1327882" y="5523508"/>
            <a:ext cx="368704" cy="305359"/>
            <a:chOff x="1327882" y="5516420"/>
            <a:chExt cx="368704" cy="305359"/>
          </a:xfrm>
        </p:grpSpPr>
        <p:cxnSp>
          <p:nvCxnSpPr>
            <p:cNvPr id="65" name="Straight Connector 64">
              <a:extLst>
                <a:ext uri="{FF2B5EF4-FFF2-40B4-BE49-F238E27FC236}">
                  <a16:creationId xmlns:a16="http://schemas.microsoft.com/office/drawing/2014/main" id="{C6BA9FFE-5A1B-3F49-B789-F7EA2C451F08}"/>
                </a:ext>
              </a:extLst>
            </p:cNvPr>
            <p:cNvCxnSpPr/>
            <p:nvPr/>
          </p:nvCxnSpPr>
          <p:spPr>
            <a:xfrm>
              <a:off x="1414012" y="5516420"/>
              <a:ext cx="197386"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6" name="Group 65">
              <a:extLst>
                <a:ext uri="{FF2B5EF4-FFF2-40B4-BE49-F238E27FC236}">
                  <a16:creationId xmlns:a16="http://schemas.microsoft.com/office/drawing/2014/main" id="{2AF77BDC-B20D-7B47-AA7F-9F4EB1214574}"/>
                </a:ext>
              </a:extLst>
            </p:cNvPr>
            <p:cNvGrpSpPr/>
            <p:nvPr/>
          </p:nvGrpSpPr>
          <p:grpSpPr>
            <a:xfrm>
              <a:off x="1327882" y="5622632"/>
              <a:ext cx="368704" cy="199147"/>
              <a:chOff x="5705172" y="3877733"/>
              <a:chExt cx="1305983" cy="444502"/>
            </a:xfrm>
          </p:grpSpPr>
          <p:cxnSp>
            <p:nvCxnSpPr>
              <p:cNvPr id="67" name="Straight Connector 66">
                <a:extLst>
                  <a:ext uri="{FF2B5EF4-FFF2-40B4-BE49-F238E27FC236}">
                    <a16:creationId xmlns:a16="http://schemas.microsoft.com/office/drawing/2014/main" id="{8B56BADA-2A47-D346-A7D8-B3D745AD4050}"/>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E2062FE-89DA-694C-BF7F-A7EC6FEDAC73}"/>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69" name="Straight Connector 68">
              <a:extLst>
                <a:ext uri="{FF2B5EF4-FFF2-40B4-BE49-F238E27FC236}">
                  <a16:creationId xmlns:a16="http://schemas.microsoft.com/office/drawing/2014/main" id="{F14BD90E-B485-B84D-8D2B-3BF948D4F1A2}"/>
                </a:ext>
              </a:extLst>
            </p:cNvPr>
            <p:cNvCxnSpPr/>
            <p:nvPr/>
          </p:nvCxnSpPr>
          <p:spPr>
            <a:xfrm>
              <a:off x="1414012" y="5721254"/>
              <a:ext cx="197386"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70" name="Straight Connector 69">
            <a:extLst>
              <a:ext uri="{FF2B5EF4-FFF2-40B4-BE49-F238E27FC236}">
                <a16:creationId xmlns:a16="http://schemas.microsoft.com/office/drawing/2014/main" id="{308A6214-5BC0-FB41-92F4-097656B83D69}"/>
              </a:ext>
            </a:extLst>
          </p:cNvPr>
          <p:cNvCxnSpPr>
            <a:cxnSpLocks/>
          </p:cNvCxnSpPr>
          <p:nvPr/>
        </p:nvCxnSpPr>
        <p:spPr>
          <a:xfrm>
            <a:off x="1515756" y="4901913"/>
            <a:ext cx="0" cy="614507"/>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4484468-404F-694F-8D31-6415290E075E}"/>
              </a:ext>
            </a:extLst>
          </p:cNvPr>
          <p:cNvCxnSpPr>
            <a:cxnSpLocks/>
          </p:cNvCxnSpPr>
          <p:nvPr/>
        </p:nvCxnSpPr>
        <p:spPr>
          <a:xfrm>
            <a:off x="1515756" y="4901913"/>
            <a:ext cx="1609051"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B174247-D512-0F4B-9CC5-62953FD9D3D8}"/>
              </a:ext>
            </a:extLst>
          </p:cNvPr>
          <p:cNvCxnSpPr>
            <a:cxnSpLocks/>
          </p:cNvCxnSpPr>
          <p:nvPr/>
        </p:nvCxnSpPr>
        <p:spPr>
          <a:xfrm>
            <a:off x="1515756" y="5852021"/>
            <a:ext cx="0" cy="47615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3144105-BB3F-6243-AC95-CF8E1685E07F}"/>
              </a:ext>
            </a:extLst>
          </p:cNvPr>
          <p:cNvCxnSpPr>
            <a:cxnSpLocks/>
          </p:cNvCxnSpPr>
          <p:nvPr/>
        </p:nvCxnSpPr>
        <p:spPr>
          <a:xfrm>
            <a:off x="1515756" y="6328178"/>
            <a:ext cx="1609052"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859F95D-3622-D94F-BBC0-902E6E4B8A6B}"/>
              </a:ext>
            </a:extLst>
          </p:cNvPr>
          <p:cNvCxnSpPr>
            <a:cxnSpLocks/>
          </p:cNvCxnSpPr>
          <p:nvPr/>
        </p:nvCxnSpPr>
        <p:spPr>
          <a:xfrm>
            <a:off x="3124808" y="4901913"/>
            <a:ext cx="0" cy="270905"/>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9E5790C-6E85-1C46-AA0F-7EA247CF29B6}"/>
              </a:ext>
            </a:extLst>
          </p:cNvPr>
          <p:cNvCxnSpPr>
            <a:cxnSpLocks/>
          </p:cNvCxnSpPr>
          <p:nvPr/>
        </p:nvCxnSpPr>
        <p:spPr>
          <a:xfrm>
            <a:off x="3124808" y="5921486"/>
            <a:ext cx="0" cy="40147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Freeform 75">
            <a:extLst>
              <a:ext uri="{FF2B5EF4-FFF2-40B4-BE49-F238E27FC236}">
                <a16:creationId xmlns:a16="http://schemas.microsoft.com/office/drawing/2014/main" id="{E33DA897-D906-6A4D-BF3F-BC13AE7E9DD4}"/>
              </a:ext>
            </a:extLst>
          </p:cNvPr>
          <p:cNvSpPr/>
          <p:nvPr/>
        </p:nvSpPr>
        <p:spPr>
          <a:xfrm>
            <a:off x="3042873" y="5172818"/>
            <a:ext cx="163869" cy="421376"/>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85" name="Straight Connector 84">
            <a:extLst>
              <a:ext uri="{FF2B5EF4-FFF2-40B4-BE49-F238E27FC236}">
                <a16:creationId xmlns:a16="http://schemas.microsoft.com/office/drawing/2014/main" id="{BE238AB2-37CD-B943-B1F9-117B8095EEAC}"/>
              </a:ext>
            </a:extLst>
          </p:cNvPr>
          <p:cNvCxnSpPr>
            <a:cxnSpLocks/>
            <a:stCxn id="76" idx="9"/>
          </p:cNvCxnSpPr>
          <p:nvPr/>
        </p:nvCxnSpPr>
        <p:spPr>
          <a:xfrm flipH="1">
            <a:off x="3126477" y="5594194"/>
            <a:ext cx="2232" cy="254105"/>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A6AB3803-67C6-B240-B72B-4FEB44143788}"/>
              </a:ext>
            </a:extLst>
          </p:cNvPr>
          <p:cNvSpPr txBox="1"/>
          <p:nvPr/>
        </p:nvSpPr>
        <p:spPr>
          <a:xfrm>
            <a:off x="3191931" y="521422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1K</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sp>
        <p:nvSpPr>
          <p:cNvPr id="90" name="TextBox 89">
            <a:extLst>
              <a:ext uri="{FF2B5EF4-FFF2-40B4-BE49-F238E27FC236}">
                <a16:creationId xmlns:a16="http://schemas.microsoft.com/office/drawing/2014/main" id="{C7E65C60-AAD5-C044-8B87-2C1D316E10C5}"/>
              </a:ext>
            </a:extLst>
          </p:cNvPr>
          <p:cNvSpPr txBox="1"/>
          <p:nvPr/>
        </p:nvSpPr>
        <p:spPr>
          <a:xfrm>
            <a:off x="980415" y="5495699"/>
            <a:ext cx="493595"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3V</a:t>
            </a:r>
          </a:p>
        </p:txBody>
      </p:sp>
      <p:sp>
        <p:nvSpPr>
          <p:cNvPr id="116" name="Arc 115">
            <a:extLst>
              <a:ext uri="{FF2B5EF4-FFF2-40B4-BE49-F238E27FC236}">
                <a16:creationId xmlns:a16="http://schemas.microsoft.com/office/drawing/2014/main" id="{E286FD04-73E2-394A-9C98-DB7507249F8D}"/>
              </a:ext>
            </a:extLst>
          </p:cNvPr>
          <p:cNvSpPr/>
          <p:nvPr/>
        </p:nvSpPr>
        <p:spPr>
          <a:xfrm rot="17494112">
            <a:off x="1875097" y="5151007"/>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7" name="TextBox 116">
            <a:extLst>
              <a:ext uri="{FF2B5EF4-FFF2-40B4-BE49-F238E27FC236}">
                <a16:creationId xmlns:a16="http://schemas.microsoft.com/office/drawing/2014/main" id="{828F48CF-F842-8E46-8D62-5CE05DF40FE6}"/>
              </a:ext>
            </a:extLst>
          </p:cNvPr>
          <p:cNvSpPr txBox="1"/>
          <p:nvPr/>
        </p:nvSpPr>
        <p:spPr>
          <a:xfrm>
            <a:off x="2060529" y="5447678"/>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~1mA</a:t>
            </a:r>
          </a:p>
        </p:txBody>
      </p:sp>
      <p:sp>
        <p:nvSpPr>
          <p:cNvPr id="114" name="TextBox 113">
            <a:extLst>
              <a:ext uri="{FF2B5EF4-FFF2-40B4-BE49-F238E27FC236}">
                <a16:creationId xmlns:a16="http://schemas.microsoft.com/office/drawing/2014/main" id="{8302360F-4369-0A49-8075-7934B4F10BA0}"/>
              </a:ext>
            </a:extLst>
          </p:cNvPr>
          <p:cNvSpPr txBox="1"/>
          <p:nvPr/>
        </p:nvSpPr>
        <p:spPr>
          <a:xfrm>
            <a:off x="7130076" y="521422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1K</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grpSp>
        <p:nvGrpSpPr>
          <p:cNvPr id="88" name="Group 87">
            <a:extLst>
              <a:ext uri="{FF2B5EF4-FFF2-40B4-BE49-F238E27FC236}">
                <a16:creationId xmlns:a16="http://schemas.microsoft.com/office/drawing/2014/main" id="{46490C70-64C3-B242-9C69-E97301A7D7A3}"/>
              </a:ext>
            </a:extLst>
          </p:cNvPr>
          <p:cNvGrpSpPr/>
          <p:nvPr/>
        </p:nvGrpSpPr>
        <p:grpSpPr>
          <a:xfrm>
            <a:off x="4918560" y="4901913"/>
            <a:ext cx="2281163" cy="1426265"/>
            <a:chOff x="4918560" y="4901913"/>
            <a:chExt cx="2281163" cy="1426265"/>
          </a:xfrm>
        </p:grpSpPr>
        <p:grpSp>
          <p:nvGrpSpPr>
            <p:cNvPr id="95" name="Group 94">
              <a:extLst>
                <a:ext uri="{FF2B5EF4-FFF2-40B4-BE49-F238E27FC236}">
                  <a16:creationId xmlns:a16="http://schemas.microsoft.com/office/drawing/2014/main" id="{D2EBE1F4-4F02-8540-B076-EE166396C7D5}"/>
                </a:ext>
              </a:extLst>
            </p:cNvPr>
            <p:cNvGrpSpPr/>
            <p:nvPr/>
          </p:nvGrpSpPr>
          <p:grpSpPr>
            <a:xfrm>
              <a:off x="5266028" y="4901913"/>
              <a:ext cx="1916538" cy="1426265"/>
              <a:chOff x="6669822" y="2166430"/>
              <a:chExt cx="4277774" cy="3183467"/>
            </a:xfrm>
          </p:grpSpPr>
          <p:cxnSp>
            <p:nvCxnSpPr>
              <p:cNvPr id="96" name="Straight Connector 95">
                <a:extLst>
                  <a:ext uri="{FF2B5EF4-FFF2-40B4-BE49-F238E27FC236}">
                    <a16:creationId xmlns:a16="http://schemas.microsoft.com/office/drawing/2014/main" id="{B872A32A-D406-3840-A5F0-273917C699A6}"/>
                  </a:ext>
                </a:extLst>
              </p:cNvPr>
              <p:cNvCxnSpPr/>
              <p:nvPr/>
            </p:nvCxnSpPr>
            <p:spPr>
              <a:xfrm>
                <a:off x="6862066" y="3538029"/>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97" name="Group 96">
                <a:extLst>
                  <a:ext uri="{FF2B5EF4-FFF2-40B4-BE49-F238E27FC236}">
                    <a16:creationId xmlns:a16="http://schemas.microsoft.com/office/drawing/2014/main" id="{9C2F6A7B-2390-8F44-9962-8B60F1DB6508}"/>
                  </a:ext>
                </a:extLst>
              </p:cNvPr>
              <p:cNvGrpSpPr/>
              <p:nvPr/>
            </p:nvGrpSpPr>
            <p:grpSpPr>
              <a:xfrm>
                <a:off x="6669822" y="3775096"/>
                <a:ext cx="822960" cy="444502"/>
                <a:chOff x="5705172" y="3877733"/>
                <a:chExt cx="1305983" cy="444502"/>
              </a:xfrm>
            </p:grpSpPr>
            <p:cxnSp>
              <p:nvCxnSpPr>
                <p:cNvPr id="112" name="Straight Connector 111">
                  <a:extLst>
                    <a:ext uri="{FF2B5EF4-FFF2-40B4-BE49-F238E27FC236}">
                      <a16:creationId xmlns:a16="http://schemas.microsoft.com/office/drawing/2014/main" id="{BBBDF476-22DB-6E40-A324-9146220027F3}"/>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E5615AF-BA1A-1B4E-8729-2E4450EBC315}"/>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8" name="Straight Connector 97">
                <a:extLst>
                  <a:ext uri="{FF2B5EF4-FFF2-40B4-BE49-F238E27FC236}">
                    <a16:creationId xmlns:a16="http://schemas.microsoft.com/office/drawing/2014/main" id="{B38E8A21-125C-3C45-A66A-BF958958E0C1}"/>
                  </a:ext>
                </a:extLst>
              </p:cNvPr>
              <p:cNvCxnSpPr/>
              <p:nvPr/>
            </p:nvCxnSpPr>
            <p:spPr>
              <a:xfrm>
                <a:off x="6862066" y="3995223"/>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EE29E23-3761-FF40-A3AF-912B253340AC}"/>
                  </a:ext>
                </a:extLst>
              </p:cNvPr>
              <p:cNvCxnSpPr>
                <a:cxnSpLocks/>
              </p:cNvCxnSpPr>
              <p:nvPr/>
            </p:nvCxnSpPr>
            <p:spPr>
              <a:xfrm>
                <a:off x="7089164" y="2166430"/>
                <a:ext cx="0" cy="1371599"/>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1685CEF5-F9DE-1343-A429-2A4DF1F1AD5A}"/>
                  </a:ext>
                </a:extLst>
              </p:cNvPr>
              <p:cNvCxnSpPr>
                <a:cxnSpLocks/>
              </p:cNvCxnSpPr>
              <p:nvPr/>
            </p:nvCxnSpPr>
            <p:spPr>
              <a:xfrm>
                <a:off x="7089164" y="2166430"/>
                <a:ext cx="3591455"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42C60FFC-B63F-0C4D-AC31-57AA08C5ECF2}"/>
                  </a:ext>
                </a:extLst>
              </p:cNvPr>
              <p:cNvCxnSpPr>
                <a:cxnSpLocks/>
              </p:cNvCxnSpPr>
              <p:nvPr/>
            </p:nvCxnSpPr>
            <p:spPr>
              <a:xfrm>
                <a:off x="7089163" y="4287100"/>
                <a:ext cx="0" cy="106279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6350166D-8E49-0F42-97E5-00C501825A01}"/>
                  </a:ext>
                </a:extLst>
              </p:cNvPr>
              <p:cNvCxnSpPr>
                <a:cxnSpLocks/>
              </p:cNvCxnSpPr>
              <p:nvPr/>
            </p:nvCxnSpPr>
            <p:spPr>
              <a:xfrm>
                <a:off x="7089163" y="5349897"/>
                <a:ext cx="3591456"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4A2FBED8-B22B-7846-B18A-390E565DA49C}"/>
                  </a:ext>
                </a:extLst>
              </p:cNvPr>
              <p:cNvCxnSpPr>
                <a:cxnSpLocks/>
              </p:cNvCxnSpPr>
              <p:nvPr/>
            </p:nvCxnSpPr>
            <p:spPr>
              <a:xfrm>
                <a:off x="10680619" y="2166430"/>
                <a:ext cx="0" cy="60466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C6C54300-4DF9-1841-9327-D71992580F87}"/>
                  </a:ext>
                </a:extLst>
              </p:cNvPr>
              <p:cNvCxnSpPr>
                <a:cxnSpLocks/>
              </p:cNvCxnSpPr>
              <p:nvPr/>
            </p:nvCxnSpPr>
            <p:spPr>
              <a:xfrm>
                <a:off x="10680619" y="4442147"/>
                <a:ext cx="0" cy="896112"/>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05" name="Freeform 104">
                <a:extLst>
                  <a:ext uri="{FF2B5EF4-FFF2-40B4-BE49-F238E27FC236}">
                    <a16:creationId xmlns:a16="http://schemas.microsoft.com/office/drawing/2014/main" id="{671F5104-0EDB-BC42-9194-D7B2DEF843FD}"/>
                  </a:ext>
                </a:extLst>
              </p:cNvPr>
              <p:cNvSpPr/>
              <p:nvPr/>
            </p:nvSpPr>
            <p:spPr>
              <a:xfrm>
                <a:off x="10497739" y="2771098"/>
                <a:ext cx="365760" cy="940525"/>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106" name="Group 105">
                <a:extLst>
                  <a:ext uri="{FF2B5EF4-FFF2-40B4-BE49-F238E27FC236}">
                    <a16:creationId xmlns:a16="http://schemas.microsoft.com/office/drawing/2014/main" id="{7A966B2B-9E17-7641-9BFD-2C1CCF6F0286}"/>
                  </a:ext>
                </a:extLst>
              </p:cNvPr>
              <p:cNvGrpSpPr/>
              <p:nvPr/>
            </p:nvGrpSpPr>
            <p:grpSpPr>
              <a:xfrm rot="16200000">
                <a:off x="10230860" y="4078270"/>
                <a:ext cx="516212" cy="917261"/>
                <a:chOff x="8599936" y="4727081"/>
                <a:chExt cx="516212" cy="917261"/>
              </a:xfrm>
            </p:grpSpPr>
            <p:sp>
              <p:nvSpPr>
                <p:cNvPr id="108" name="Triangle 107">
                  <a:extLst>
                    <a:ext uri="{FF2B5EF4-FFF2-40B4-BE49-F238E27FC236}">
                      <a16:creationId xmlns:a16="http://schemas.microsoft.com/office/drawing/2014/main" id="{D14E146D-B8C7-3F41-896B-57C2359DB03F}"/>
                    </a:ext>
                  </a:extLst>
                </p:cNvPr>
                <p:cNvSpPr/>
                <p:nvPr/>
              </p:nvSpPr>
              <p:spPr>
                <a:xfrm rot="16200000">
                  <a:off x="8625961" y="5154155"/>
                  <a:ext cx="526497" cy="453877"/>
                </a:xfrm>
                <a:prstGeom prst="triangl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109" name="Straight Connector 108">
                  <a:extLst>
                    <a:ext uri="{FF2B5EF4-FFF2-40B4-BE49-F238E27FC236}">
                      <a16:creationId xmlns:a16="http://schemas.microsoft.com/office/drawing/2014/main" id="{0E6F0F32-79D3-F74B-8987-724AB7109584}"/>
                    </a:ext>
                  </a:extLst>
                </p:cNvPr>
                <p:cNvCxnSpPr/>
                <p:nvPr/>
              </p:nvCxnSpPr>
              <p:spPr>
                <a:xfrm>
                  <a:off x="8648493" y="5141608"/>
                  <a:ext cx="0" cy="478971"/>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D992EDF9-04ED-0349-B8A4-247C2DCE1155}"/>
                    </a:ext>
                  </a:extLst>
                </p:cNvPr>
                <p:cNvCxnSpPr>
                  <a:cxnSpLocks/>
                </p:cNvCxnSpPr>
                <p:nvPr/>
              </p:nvCxnSpPr>
              <p:spPr>
                <a:xfrm rot="2700000" flipH="1">
                  <a:off x="8395839" y="4931182"/>
                  <a:ext cx="408194"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11" name="Straight Arrow Connector 110">
                  <a:extLst>
                    <a:ext uri="{FF2B5EF4-FFF2-40B4-BE49-F238E27FC236}">
                      <a16:creationId xmlns:a16="http://schemas.microsoft.com/office/drawing/2014/main" id="{32B6B49E-E8E7-8B44-A698-42817CACDF39}"/>
                    </a:ext>
                  </a:extLst>
                </p:cNvPr>
                <p:cNvCxnSpPr>
                  <a:cxnSpLocks/>
                </p:cNvCxnSpPr>
                <p:nvPr/>
              </p:nvCxnSpPr>
              <p:spPr>
                <a:xfrm rot="2700000" flipH="1">
                  <a:off x="8587143" y="4931178"/>
                  <a:ext cx="408193"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107" name="Straight Connector 106">
                <a:extLst>
                  <a:ext uri="{FF2B5EF4-FFF2-40B4-BE49-F238E27FC236}">
                    <a16:creationId xmlns:a16="http://schemas.microsoft.com/office/drawing/2014/main" id="{877212EA-472D-B743-A63D-2702D4B57A96}"/>
                  </a:ext>
                </a:extLst>
              </p:cNvPr>
              <p:cNvCxnSpPr>
                <a:cxnSpLocks/>
                <a:stCxn id="105" idx="9"/>
                <a:endCxn id="108" idx="3"/>
              </p:cNvCxnSpPr>
              <p:nvPr/>
            </p:nvCxnSpPr>
            <p:spPr>
              <a:xfrm flipH="1">
                <a:off x="10684345" y="3711623"/>
                <a:ext cx="4982" cy="567169"/>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15" name="TextBox 114">
              <a:extLst>
                <a:ext uri="{FF2B5EF4-FFF2-40B4-BE49-F238E27FC236}">
                  <a16:creationId xmlns:a16="http://schemas.microsoft.com/office/drawing/2014/main" id="{D122BF31-C82B-E844-A522-44D629157C56}"/>
                </a:ext>
              </a:extLst>
            </p:cNvPr>
            <p:cNvSpPr txBox="1"/>
            <p:nvPr/>
          </p:nvSpPr>
          <p:spPr>
            <a:xfrm>
              <a:off x="4918560" y="5495699"/>
              <a:ext cx="577859"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5V</a:t>
              </a:r>
            </a:p>
          </p:txBody>
        </p:sp>
        <p:sp>
          <p:nvSpPr>
            <p:cNvPr id="118" name="Arc 117">
              <a:extLst>
                <a:ext uri="{FF2B5EF4-FFF2-40B4-BE49-F238E27FC236}">
                  <a16:creationId xmlns:a16="http://schemas.microsoft.com/office/drawing/2014/main" id="{D739DCB4-FB7E-EF44-843B-34F42DB8860D}"/>
                </a:ext>
              </a:extLst>
            </p:cNvPr>
            <p:cNvSpPr/>
            <p:nvPr/>
          </p:nvSpPr>
          <p:spPr>
            <a:xfrm rot="17494112">
              <a:off x="5844109" y="5112502"/>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9" name="TextBox 118">
              <a:extLst>
                <a:ext uri="{FF2B5EF4-FFF2-40B4-BE49-F238E27FC236}">
                  <a16:creationId xmlns:a16="http://schemas.microsoft.com/office/drawing/2014/main" id="{611D0BD7-8AF7-D34B-AD15-B28CE08E80CC}"/>
                </a:ext>
              </a:extLst>
            </p:cNvPr>
            <p:cNvSpPr txBox="1"/>
            <p:nvPr/>
          </p:nvSpPr>
          <p:spPr>
            <a:xfrm>
              <a:off x="5997457" y="5409173"/>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~3mA</a:t>
              </a:r>
            </a:p>
          </p:txBody>
        </p:sp>
      </p:grpSp>
      <p:grpSp>
        <p:nvGrpSpPr>
          <p:cNvPr id="140" name="Group 139">
            <a:extLst>
              <a:ext uri="{FF2B5EF4-FFF2-40B4-BE49-F238E27FC236}">
                <a16:creationId xmlns:a16="http://schemas.microsoft.com/office/drawing/2014/main" id="{FA54D8BD-D323-D043-8D94-118C66FD788F}"/>
              </a:ext>
            </a:extLst>
          </p:cNvPr>
          <p:cNvGrpSpPr/>
          <p:nvPr/>
        </p:nvGrpSpPr>
        <p:grpSpPr>
          <a:xfrm>
            <a:off x="8753939" y="4901913"/>
            <a:ext cx="1916538" cy="1426265"/>
            <a:chOff x="6669822" y="2166430"/>
            <a:chExt cx="4277774" cy="3183467"/>
          </a:xfrm>
        </p:grpSpPr>
        <p:cxnSp>
          <p:nvCxnSpPr>
            <p:cNvPr id="141" name="Straight Connector 140">
              <a:extLst>
                <a:ext uri="{FF2B5EF4-FFF2-40B4-BE49-F238E27FC236}">
                  <a16:creationId xmlns:a16="http://schemas.microsoft.com/office/drawing/2014/main" id="{6546EBAF-30FE-BA44-A8A6-3E7BD2B531E2}"/>
                </a:ext>
              </a:extLst>
            </p:cNvPr>
            <p:cNvCxnSpPr/>
            <p:nvPr/>
          </p:nvCxnSpPr>
          <p:spPr>
            <a:xfrm>
              <a:off x="6862066" y="3538029"/>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42" name="Group 141">
              <a:extLst>
                <a:ext uri="{FF2B5EF4-FFF2-40B4-BE49-F238E27FC236}">
                  <a16:creationId xmlns:a16="http://schemas.microsoft.com/office/drawing/2014/main" id="{232C30DA-8A56-5748-BF29-B45BB7B330D6}"/>
                </a:ext>
              </a:extLst>
            </p:cNvPr>
            <p:cNvGrpSpPr/>
            <p:nvPr/>
          </p:nvGrpSpPr>
          <p:grpSpPr>
            <a:xfrm>
              <a:off x="6669822" y="3775096"/>
              <a:ext cx="822960" cy="444502"/>
              <a:chOff x="5705172" y="3877733"/>
              <a:chExt cx="1305983" cy="444502"/>
            </a:xfrm>
          </p:grpSpPr>
          <p:cxnSp>
            <p:nvCxnSpPr>
              <p:cNvPr id="157" name="Straight Connector 156">
                <a:extLst>
                  <a:ext uri="{FF2B5EF4-FFF2-40B4-BE49-F238E27FC236}">
                    <a16:creationId xmlns:a16="http://schemas.microsoft.com/office/drawing/2014/main" id="{748CEE3C-2633-DA4B-BB4A-8FE4C0D06721}"/>
                  </a:ext>
                </a:extLst>
              </p:cNvPr>
              <p:cNvCxnSpPr>
                <a:cxnSpLocks/>
              </p:cNvCxnSpPr>
              <p:nvPr/>
            </p:nvCxnSpPr>
            <p:spPr>
              <a:xfrm>
                <a:off x="5705172" y="3877733"/>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81DA266-BC40-A247-9C59-6F40F4C1B116}"/>
                  </a:ext>
                </a:extLst>
              </p:cNvPr>
              <p:cNvCxnSpPr>
                <a:cxnSpLocks/>
              </p:cNvCxnSpPr>
              <p:nvPr/>
            </p:nvCxnSpPr>
            <p:spPr>
              <a:xfrm>
                <a:off x="5705172" y="4322235"/>
                <a:ext cx="1305983"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143" name="Straight Connector 142">
              <a:extLst>
                <a:ext uri="{FF2B5EF4-FFF2-40B4-BE49-F238E27FC236}">
                  <a16:creationId xmlns:a16="http://schemas.microsoft.com/office/drawing/2014/main" id="{9F1DF954-7FBE-E44B-95EA-D418D30D8D82}"/>
                </a:ext>
              </a:extLst>
            </p:cNvPr>
            <p:cNvCxnSpPr/>
            <p:nvPr/>
          </p:nvCxnSpPr>
          <p:spPr>
            <a:xfrm>
              <a:off x="6862066" y="3995223"/>
              <a:ext cx="440572" cy="0"/>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FFF94C2D-84EF-424F-9E8C-EBD3F7389D65}"/>
                </a:ext>
              </a:extLst>
            </p:cNvPr>
            <p:cNvCxnSpPr>
              <a:cxnSpLocks/>
            </p:cNvCxnSpPr>
            <p:nvPr/>
          </p:nvCxnSpPr>
          <p:spPr>
            <a:xfrm>
              <a:off x="7089164" y="2166430"/>
              <a:ext cx="0" cy="1371599"/>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14DC60EC-26C3-0F49-A924-8161C5979754}"/>
                </a:ext>
              </a:extLst>
            </p:cNvPr>
            <p:cNvCxnSpPr>
              <a:cxnSpLocks/>
            </p:cNvCxnSpPr>
            <p:nvPr/>
          </p:nvCxnSpPr>
          <p:spPr>
            <a:xfrm>
              <a:off x="7089164" y="2166430"/>
              <a:ext cx="3591455" cy="0"/>
            </a:xfrm>
            <a:prstGeom prst="line">
              <a:avLst/>
            </a:prstGeom>
            <a:noFill/>
            <a:ln w="12700" cap="rnd">
              <a:solidFill>
                <a:schemeClr val="tx1"/>
              </a:solidFill>
              <a:round/>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E2489647-1211-7A43-8CB0-CA872CFD3A79}"/>
                </a:ext>
              </a:extLst>
            </p:cNvPr>
            <p:cNvCxnSpPr>
              <a:cxnSpLocks/>
            </p:cNvCxnSpPr>
            <p:nvPr/>
          </p:nvCxnSpPr>
          <p:spPr>
            <a:xfrm>
              <a:off x="7089163" y="4287100"/>
              <a:ext cx="0" cy="1062797"/>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FF31518F-DD9E-4045-8FD3-0305F0AC0138}"/>
                </a:ext>
              </a:extLst>
            </p:cNvPr>
            <p:cNvCxnSpPr>
              <a:cxnSpLocks/>
            </p:cNvCxnSpPr>
            <p:nvPr/>
          </p:nvCxnSpPr>
          <p:spPr>
            <a:xfrm>
              <a:off x="7089163" y="5349897"/>
              <a:ext cx="3591456" cy="0"/>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FA933E0F-72D6-F641-9A27-5AF3F1F4EBAE}"/>
                </a:ext>
              </a:extLst>
            </p:cNvPr>
            <p:cNvCxnSpPr>
              <a:cxnSpLocks/>
            </p:cNvCxnSpPr>
            <p:nvPr/>
          </p:nvCxnSpPr>
          <p:spPr>
            <a:xfrm>
              <a:off x="10680619" y="2166430"/>
              <a:ext cx="0" cy="604668"/>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EC22E77C-FF62-A740-8831-934A41535429}"/>
                </a:ext>
              </a:extLst>
            </p:cNvPr>
            <p:cNvCxnSpPr>
              <a:cxnSpLocks/>
            </p:cNvCxnSpPr>
            <p:nvPr/>
          </p:nvCxnSpPr>
          <p:spPr>
            <a:xfrm>
              <a:off x="10680619" y="4442147"/>
              <a:ext cx="0" cy="896112"/>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Freeform 149">
              <a:extLst>
                <a:ext uri="{FF2B5EF4-FFF2-40B4-BE49-F238E27FC236}">
                  <a16:creationId xmlns:a16="http://schemas.microsoft.com/office/drawing/2014/main" id="{2B70482F-E686-9A4C-B571-5F56061AA65C}"/>
                </a:ext>
              </a:extLst>
            </p:cNvPr>
            <p:cNvSpPr/>
            <p:nvPr/>
          </p:nvSpPr>
          <p:spPr>
            <a:xfrm>
              <a:off x="10497739" y="2771098"/>
              <a:ext cx="365760" cy="940525"/>
            </a:xfrm>
            <a:custGeom>
              <a:avLst/>
              <a:gdLst>
                <a:gd name="connsiteX0" fmla="*/ 191588 w 365760"/>
                <a:gd name="connsiteY0" fmla="*/ 0 h 940525"/>
                <a:gd name="connsiteX1" fmla="*/ 357051 w 365760"/>
                <a:gd name="connsiteY1" fmla="*/ 60960 h 940525"/>
                <a:gd name="connsiteX2" fmla="*/ 8708 w 365760"/>
                <a:gd name="connsiteY2" fmla="*/ 174171 h 940525"/>
                <a:gd name="connsiteX3" fmla="*/ 357051 w 365760"/>
                <a:gd name="connsiteY3" fmla="*/ 296091 h 940525"/>
                <a:gd name="connsiteX4" fmla="*/ 8708 w 365760"/>
                <a:gd name="connsiteY4" fmla="*/ 383177 h 940525"/>
                <a:gd name="connsiteX5" fmla="*/ 357051 w 365760"/>
                <a:gd name="connsiteY5" fmla="*/ 513805 h 940525"/>
                <a:gd name="connsiteX6" fmla="*/ 0 w 365760"/>
                <a:gd name="connsiteY6" fmla="*/ 635725 h 940525"/>
                <a:gd name="connsiteX7" fmla="*/ 365760 w 365760"/>
                <a:gd name="connsiteY7" fmla="*/ 748937 h 940525"/>
                <a:gd name="connsiteX8" fmla="*/ 0 w 365760"/>
                <a:gd name="connsiteY8" fmla="*/ 862148 h 940525"/>
                <a:gd name="connsiteX9" fmla="*/ 191588 w 365760"/>
                <a:gd name="connsiteY9" fmla="*/ 940525 h 940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760" h="940525">
                  <a:moveTo>
                    <a:pt x="191588" y="0"/>
                  </a:moveTo>
                  <a:lnTo>
                    <a:pt x="357051" y="60960"/>
                  </a:lnTo>
                  <a:lnTo>
                    <a:pt x="8708" y="174171"/>
                  </a:lnTo>
                  <a:lnTo>
                    <a:pt x="357051" y="296091"/>
                  </a:lnTo>
                  <a:lnTo>
                    <a:pt x="8708" y="383177"/>
                  </a:lnTo>
                  <a:lnTo>
                    <a:pt x="357051" y="513805"/>
                  </a:lnTo>
                  <a:lnTo>
                    <a:pt x="0" y="635725"/>
                  </a:lnTo>
                  <a:lnTo>
                    <a:pt x="365760" y="748937"/>
                  </a:lnTo>
                  <a:lnTo>
                    <a:pt x="0" y="862148"/>
                  </a:lnTo>
                  <a:lnTo>
                    <a:pt x="191588" y="940525"/>
                  </a:lnTo>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grpSp>
          <p:nvGrpSpPr>
            <p:cNvPr id="151" name="Group 150">
              <a:extLst>
                <a:ext uri="{FF2B5EF4-FFF2-40B4-BE49-F238E27FC236}">
                  <a16:creationId xmlns:a16="http://schemas.microsoft.com/office/drawing/2014/main" id="{95B108FE-69EB-D540-B7B3-C343BB26450A}"/>
                </a:ext>
              </a:extLst>
            </p:cNvPr>
            <p:cNvGrpSpPr/>
            <p:nvPr/>
          </p:nvGrpSpPr>
          <p:grpSpPr>
            <a:xfrm rot="16200000">
              <a:off x="10230860" y="4078270"/>
              <a:ext cx="516212" cy="917261"/>
              <a:chOff x="8599936" y="4727081"/>
              <a:chExt cx="516212" cy="917261"/>
            </a:xfrm>
          </p:grpSpPr>
          <p:sp>
            <p:nvSpPr>
              <p:cNvPr id="153" name="Triangle 152">
                <a:extLst>
                  <a:ext uri="{FF2B5EF4-FFF2-40B4-BE49-F238E27FC236}">
                    <a16:creationId xmlns:a16="http://schemas.microsoft.com/office/drawing/2014/main" id="{47FD1149-ACE8-254F-9E88-C30FE22E4C94}"/>
                  </a:ext>
                </a:extLst>
              </p:cNvPr>
              <p:cNvSpPr/>
              <p:nvPr/>
            </p:nvSpPr>
            <p:spPr>
              <a:xfrm rot="16200000">
                <a:off x="8625961" y="5154155"/>
                <a:ext cx="526497" cy="453877"/>
              </a:xfrm>
              <a:prstGeom prst="triangle">
                <a:avLst/>
              </a:prstGeom>
              <a:solidFill>
                <a:schemeClr val="bg1"/>
              </a:solidFill>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00"/>
              </a:p>
            </p:txBody>
          </p:sp>
          <p:cxnSp>
            <p:nvCxnSpPr>
              <p:cNvPr id="154" name="Straight Connector 153">
                <a:extLst>
                  <a:ext uri="{FF2B5EF4-FFF2-40B4-BE49-F238E27FC236}">
                    <a16:creationId xmlns:a16="http://schemas.microsoft.com/office/drawing/2014/main" id="{77D40B4E-3FFB-9344-8955-460DF383AEB4}"/>
                  </a:ext>
                </a:extLst>
              </p:cNvPr>
              <p:cNvCxnSpPr/>
              <p:nvPr/>
            </p:nvCxnSpPr>
            <p:spPr>
              <a:xfrm>
                <a:off x="8648493" y="5141608"/>
                <a:ext cx="0" cy="478971"/>
              </a:xfrm>
              <a:prstGeom prst="line">
                <a:avLst/>
              </a:prstGeom>
              <a:noFill/>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5" name="Straight Arrow Connector 154">
                <a:extLst>
                  <a:ext uri="{FF2B5EF4-FFF2-40B4-BE49-F238E27FC236}">
                    <a16:creationId xmlns:a16="http://schemas.microsoft.com/office/drawing/2014/main" id="{DE86C128-E626-E84A-9A40-D86B8E8B9EC1}"/>
                  </a:ext>
                </a:extLst>
              </p:cNvPr>
              <p:cNvCxnSpPr>
                <a:cxnSpLocks/>
              </p:cNvCxnSpPr>
              <p:nvPr/>
            </p:nvCxnSpPr>
            <p:spPr>
              <a:xfrm rot="2700000" flipH="1">
                <a:off x="8395839" y="4931182"/>
                <a:ext cx="408194"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DB47D5AF-EC5C-084C-B1FF-2EE9D011721A}"/>
                  </a:ext>
                </a:extLst>
              </p:cNvPr>
              <p:cNvCxnSpPr>
                <a:cxnSpLocks/>
              </p:cNvCxnSpPr>
              <p:nvPr/>
            </p:nvCxnSpPr>
            <p:spPr>
              <a:xfrm rot="2700000" flipH="1">
                <a:off x="8587143" y="4931178"/>
                <a:ext cx="408193" cy="0"/>
              </a:xfrm>
              <a:prstGeom prst="straightConnector1">
                <a:avLst/>
              </a:prstGeom>
              <a:noFill/>
              <a:ln w="9525">
                <a:solidFill>
                  <a:schemeClr val="tx1"/>
                </a:solidFill>
                <a:headEnd w="lg" len="lg"/>
                <a:tailEnd type="triangle"/>
              </a:ln>
            </p:spPr>
            <p:style>
              <a:lnRef idx="1">
                <a:schemeClr val="accent1"/>
              </a:lnRef>
              <a:fillRef idx="0">
                <a:schemeClr val="accent1"/>
              </a:fillRef>
              <a:effectRef idx="0">
                <a:schemeClr val="accent1"/>
              </a:effectRef>
              <a:fontRef idx="minor">
                <a:schemeClr val="tx1"/>
              </a:fontRef>
            </p:style>
          </p:cxnSp>
        </p:grpSp>
        <p:cxnSp>
          <p:nvCxnSpPr>
            <p:cNvPr id="152" name="Straight Connector 151">
              <a:extLst>
                <a:ext uri="{FF2B5EF4-FFF2-40B4-BE49-F238E27FC236}">
                  <a16:creationId xmlns:a16="http://schemas.microsoft.com/office/drawing/2014/main" id="{07C0017F-B24B-054C-9F77-C3321525E7E3}"/>
                </a:ext>
              </a:extLst>
            </p:cNvPr>
            <p:cNvCxnSpPr>
              <a:cxnSpLocks/>
              <a:stCxn id="150" idx="9"/>
              <a:endCxn id="153" idx="3"/>
            </p:cNvCxnSpPr>
            <p:nvPr/>
          </p:nvCxnSpPr>
          <p:spPr>
            <a:xfrm flipH="1">
              <a:off x="10684345" y="3711623"/>
              <a:ext cx="4982" cy="567169"/>
            </a:xfrm>
            <a:prstGeom prst="line">
              <a:avLst/>
            </a:prstGeom>
            <a:noFill/>
            <a:ln w="12700" cap="rnd">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59" name="TextBox 158">
            <a:extLst>
              <a:ext uri="{FF2B5EF4-FFF2-40B4-BE49-F238E27FC236}">
                <a16:creationId xmlns:a16="http://schemas.microsoft.com/office/drawing/2014/main" id="{5050EDB5-684D-054F-B89B-2ED722DEA3D9}"/>
              </a:ext>
            </a:extLst>
          </p:cNvPr>
          <p:cNvSpPr txBox="1"/>
          <p:nvPr/>
        </p:nvSpPr>
        <p:spPr>
          <a:xfrm>
            <a:off x="10617987" y="521422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100</a:t>
            </a:r>
            <a:r>
              <a:rPr lang="el-GR" sz="1600" b="1" dirty="0">
                <a:solidFill>
                  <a:srgbClr val="FF9900"/>
                </a:solidFill>
                <a:latin typeface="Segoe Condensed" panose="020B0606040200020203" pitchFamily="34" charset="0"/>
                <a:cs typeface="Segoe UI Light" panose="020B0502040204020203" pitchFamily="34" charset="0"/>
              </a:rPr>
              <a:t>Ω</a:t>
            </a:r>
            <a:endParaRPr lang="en-US" sz="1600" b="1" dirty="0">
              <a:solidFill>
                <a:srgbClr val="FF9900"/>
              </a:solidFill>
              <a:latin typeface="Segoe Condensed" panose="020B0606040200020203" pitchFamily="34" charset="0"/>
              <a:cs typeface="Segoe UI Light" panose="020B0502040204020203" pitchFamily="34" charset="0"/>
            </a:endParaRPr>
          </a:p>
        </p:txBody>
      </p:sp>
      <p:sp>
        <p:nvSpPr>
          <p:cNvPr id="160" name="TextBox 159">
            <a:extLst>
              <a:ext uri="{FF2B5EF4-FFF2-40B4-BE49-F238E27FC236}">
                <a16:creationId xmlns:a16="http://schemas.microsoft.com/office/drawing/2014/main" id="{66D9F364-FA1F-CE41-ADDA-3562F63AC675}"/>
              </a:ext>
            </a:extLst>
          </p:cNvPr>
          <p:cNvSpPr txBox="1"/>
          <p:nvPr/>
        </p:nvSpPr>
        <p:spPr>
          <a:xfrm>
            <a:off x="8406471" y="5495699"/>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3V</a:t>
            </a:r>
          </a:p>
        </p:txBody>
      </p:sp>
      <p:sp>
        <p:nvSpPr>
          <p:cNvPr id="161" name="Arc 160">
            <a:extLst>
              <a:ext uri="{FF2B5EF4-FFF2-40B4-BE49-F238E27FC236}">
                <a16:creationId xmlns:a16="http://schemas.microsoft.com/office/drawing/2014/main" id="{796E0DF1-78B2-194C-9692-F21E847CB17F}"/>
              </a:ext>
            </a:extLst>
          </p:cNvPr>
          <p:cNvSpPr/>
          <p:nvPr/>
        </p:nvSpPr>
        <p:spPr>
          <a:xfrm rot="17494112">
            <a:off x="9332020" y="5112502"/>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62" name="TextBox 161">
            <a:extLst>
              <a:ext uri="{FF2B5EF4-FFF2-40B4-BE49-F238E27FC236}">
                <a16:creationId xmlns:a16="http://schemas.microsoft.com/office/drawing/2014/main" id="{E96FB531-1616-9B47-88D4-7E972FC4174F}"/>
              </a:ext>
            </a:extLst>
          </p:cNvPr>
          <p:cNvSpPr txBox="1"/>
          <p:nvPr/>
        </p:nvSpPr>
        <p:spPr>
          <a:xfrm>
            <a:off x="9485368" y="5409173"/>
            <a:ext cx="1202266" cy="338554"/>
          </a:xfrm>
          <a:prstGeom prst="rect">
            <a:avLst/>
          </a:prstGeom>
          <a:noFill/>
        </p:spPr>
        <p:txBody>
          <a:bodyPr wrap="square" tIns="45720" bIns="45720" rtlCol="0">
            <a:spAutoFit/>
          </a:bodyPr>
          <a:lstStyle/>
          <a:p>
            <a:r>
              <a:rPr lang="en-US" sz="1600" b="1" dirty="0">
                <a:solidFill>
                  <a:srgbClr val="FF9900"/>
                </a:solidFill>
                <a:latin typeface="Segoe Condensed" panose="020B0606040200020203" pitchFamily="34" charset="0"/>
                <a:cs typeface="Segoe UI Light" panose="020B0502040204020203" pitchFamily="34" charset="0"/>
              </a:rPr>
              <a:t>~10mA</a:t>
            </a:r>
          </a:p>
        </p:txBody>
      </p:sp>
      <p:sp>
        <p:nvSpPr>
          <p:cNvPr id="180" name="TextBox 179">
            <a:extLst>
              <a:ext uri="{FF2B5EF4-FFF2-40B4-BE49-F238E27FC236}">
                <a16:creationId xmlns:a16="http://schemas.microsoft.com/office/drawing/2014/main" id="{2CB2B7C8-B897-BD4C-8CA2-CE1752AF2ADD}"/>
              </a:ext>
            </a:extLst>
          </p:cNvPr>
          <p:cNvSpPr txBox="1"/>
          <p:nvPr/>
        </p:nvSpPr>
        <p:spPr>
          <a:xfrm>
            <a:off x="4895960" y="593071"/>
            <a:ext cx="2679916"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2:</a:t>
            </a:r>
          </a:p>
          <a:p>
            <a:pPr algn="ctr"/>
            <a:r>
              <a:rPr lang="en-US" dirty="0">
                <a:latin typeface="Segoe Condensed" panose="020B0606040200020203"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42228" y="593071"/>
            <a:ext cx="2924775"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3:</a:t>
            </a:r>
          </a:p>
          <a:p>
            <a:pPr algn="ctr"/>
            <a:r>
              <a:rPr lang="en-US" dirty="0">
                <a:latin typeface="Segoe Condensed" panose="020B0606040200020203" pitchFamily="34" charset="0"/>
                <a:cs typeface="Segoe UI Light" panose="020B0502040204020203" pitchFamily="34" charset="0"/>
              </a:rPr>
              <a:t>Decrease Resistance</a:t>
            </a:r>
          </a:p>
        </p:txBody>
      </p:sp>
      <p:sp>
        <p:nvSpPr>
          <p:cNvPr id="184" name="TextBox 183">
            <a:extLst>
              <a:ext uri="{FF2B5EF4-FFF2-40B4-BE49-F238E27FC236}">
                <a16:creationId xmlns:a16="http://schemas.microsoft.com/office/drawing/2014/main" id="{89D804BE-8541-744A-B15F-B6EA7F1B10F7}"/>
              </a:ext>
            </a:extLst>
          </p:cNvPr>
          <p:cNvSpPr txBox="1"/>
          <p:nvPr/>
        </p:nvSpPr>
        <p:spPr>
          <a:xfrm>
            <a:off x="2965383" y="2107392"/>
            <a:ext cx="1516252" cy="128496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a:t>
            </a:r>
          </a:p>
          <a:p>
            <a:pPr algn="l"/>
            <a:endParaRPr lang="en-US" sz="1100" dirty="0">
              <a:solidFill>
                <a:srgbClr val="002060"/>
              </a:solidFill>
              <a:latin typeface="Segoe Condensed" panose="020B0606040200020203" pitchFamily="34" charset="0"/>
            </a:endParaRPr>
          </a:p>
        </p:txBody>
      </p:sp>
      <p:grpSp>
        <p:nvGrpSpPr>
          <p:cNvPr id="11" name="Group 10"/>
          <p:cNvGrpSpPr/>
          <p:nvPr/>
        </p:nvGrpSpPr>
        <p:grpSpPr>
          <a:xfrm>
            <a:off x="5686996" y="1777539"/>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654747"/>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3194570"/>
            <a:ext cx="1850081"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a:t>
            </a: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4065625"/>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61390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3389367"/>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2" name="Group 1"/>
          <p:cNvGrpSpPr/>
          <p:nvPr/>
        </p:nvGrpSpPr>
        <p:grpSpPr>
          <a:xfrm>
            <a:off x="6673505" y="2310273"/>
            <a:ext cx="1691860" cy="738664"/>
            <a:chOff x="6673505" y="2310273"/>
            <a:chExt cx="1691860" cy="738664"/>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grpSp>
        <p:nvGrpSpPr>
          <p:cNvPr id="53" name="Group 52">
            <a:extLst>
              <a:ext uri="{FF2B5EF4-FFF2-40B4-BE49-F238E27FC236}">
                <a16:creationId xmlns:a16="http://schemas.microsoft.com/office/drawing/2014/main" id="{77644E29-ABC0-2A4E-9ADE-A2CA58C3386B}"/>
              </a:ext>
            </a:extLst>
          </p:cNvPr>
          <p:cNvGrpSpPr/>
          <p:nvPr/>
        </p:nvGrpSpPr>
        <p:grpSpPr>
          <a:xfrm>
            <a:off x="9289677" y="1797064"/>
            <a:ext cx="1623979" cy="3063020"/>
            <a:chOff x="8774836" y="1881050"/>
            <a:chExt cx="1623979" cy="3063020"/>
          </a:xfrm>
        </p:grpSpPr>
        <p:pic>
          <p:nvPicPr>
            <p:cNvPr id="2054"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75919" y="1881050"/>
              <a:ext cx="1622896" cy="29907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8156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3287923"/>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585713"/>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4112754"/>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645791"/>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3421251"/>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305305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902633"/>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cxnSp>
        <p:nvCxnSpPr>
          <p:cNvPr id="137" name="Straight Connector 136">
            <a:extLst>
              <a:ext uri="{FF2B5EF4-FFF2-40B4-BE49-F238E27FC236}">
                <a16:creationId xmlns:a16="http://schemas.microsoft.com/office/drawing/2014/main" id="{FB48CEEC-A88F-40F1-B516-56CB33A6F0D9}"/>
              </a:ext>
            </a:extLst>
          </p:cNvPr>
          <p:cNvCxnSpPr>
            <a:cxnSpLocks/>
          </p:cNvCxnSpPr>
          <p:nvPr/>
        </p:nvCxnSpPr>
        <p:spPr>
          <a:xfrm flipV="1">
            <a:off x="4792123" y="5767278"/>
            <a:ext cx="244776" cy="45317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38" name="Rectangle 137">
            <a:extLst>
              <a:ext uri="{FF2B5EF4-FFF2-40B4-BE49-F238E27FC236}">
                <a16:creationId xmlns:a16="http://schemas.microsoft.com/office/drawing/2014/main" id="{E62E4A19-9DFC-486E-A7C3-3AC0917E49C9}"/>
              </a:ext>
            </a:extLst>
          </p:cNvPr>
          <p:cNvSpPr/>
          <p:nvPr/>
        </p:nvSpPr>
        <p:spPr>
          <a:xfrm>
            <a:off x="3666567" y="5911722"/>
            <a:ext cx="1396418" cy="523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400" dirty="0">
                <a:latin typeface="Segoe Condensed" panose="020B0606040200020203" pitchFamily="34" charset="0"/>
              </a:rPr>
              <a:t>Voltage increased from 3V to 5V</a:t>
            </a:r>
          </a:p>
        </p:txBody>
      </p:sp>
      <p:cxnSp>
        <p:nvCxnSpPr>
          <p:cNvPr id="173" name="Straight Connector 172">
            <a:extLst>
              <a:ext uri="{FF2B5EF4-FFF2-40B4-BE49-F238E27FC236}">
                <a16:creationId xmlns:a16="http://schemas.microsoft.com/office/drawing/2014/main" id="{774879DE-046D-4D4B-ABAC-8898E1AF3416}"/>
              </a:ext>
            </a:extLst>
          </p:cNvPr>
          <p:cNvCxnSpPr>
            <a:cxnSpLocks/>
          </p:cNvCxnSpPr>
          <p:nvPr/>
        </p:nvCxnSpPr>
        <p:spPr>
          <a:xfrm flipH="1" flipV="1">
            <a:off x="10978385" y="5540685"/>
            <a:ext cx="91190" cy="35267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74" name="Rectangle 173">
            <a:extLst>
              <a:ext uri="{FF2B5EF4-FFF2-40B4-BE49-F238E27FC236}">
                <a16:creationId xmlns:a16="http://schemas.microsoft.com/office/drawing/2014/main" id="{B0AC8410-2426-4D20-8081-F63624A77BE4}"/>
              </a:ext>
            </a:extLst>
          </p:cNvPr>
          <p:cNvSpPr/>
          <p:nvPr/>
        </p:nvSpPr>
        <p:spPr>
          <a:xfrm>
            <a:off x="10752792" y="5847479"/>
            <a:ext cx="1396418" cy="5232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45720" rIns="45720" rtlCol="0" anchor="ctr">
            <a:spAutoFit/>
          </a:bodyPr>
          <a:lstStyle/>
          <a:p>
            <a:pPr algn="ctr"/>
            <a:r>
              <a:rPr lang="en-US" sz="1400" dirty="0">
                <a:latin typeface="Segoe Condensed" panose="020B0606040200020203" pitchFamily="34" charset="0"/>
              </a:rPr>
              <a:t>Resistance reduced from 1K</a:t>
            </a:r>
            <a:r>
              <a:rPr lang="el-GR" sz="1400" dirty="0">
                <a:latin typeface="Segoe Condensed" panose="020B0606040200020203" pitchFamily="34" charset="0"/>
              </a:rPr>
              <a:t>Ω</a:t>
            </a:r>
            <a:r>
              <a:rPr lang="en-US" sz="1400" dirty="0">
                <a:latin typeface="Segoe Condensed" panose="020B0606040200020203" pitchFamily="34" charset="0"/>
              </a:rPr>
              <a:t> to 100</a:t>
            </a:r>
            <a:r>
              <a:rPr lang="el-GR" sz="1400" dirty="0">
                <a:latin typeface="Segoe Condensed" panose="020B0606040200020203" pitchFamily="34" charset="0"/>
              </a:rPr>
              <a:t>Ω</a:t>
            </a:r>
            <a:endParaRPr lang="en-US" sz="1400" dirty="0">
              <a:latin typeface="Segoe Condensed" panose="020B0606040200020203" pitchFamily="34" charset="0"/>
            </a:endParaRPr>
          </a:p>
        </p:txBody>
      </p:sp>
      <p:pic>
        <p:nvPicPr>
          <p:cNvPr id="25" name="Graphic 24" descr="Watering pot outline">
            <a:extLst>
              <a:ext uri="{FF2B5EF4-FFF2-40B4-BE49-F238E27FC236}">
                <a16:creationId xmlns:a16="http://schemas.microsoft.com/office/drawing/2014/main" id="{472C352D-7BB3-4C56-BF97-8FFFD2D83A1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5076344" y="1190169"/>
            <a:ext cx="914400" cy="635523"/>
          </a:xfrm>
          <a:prstGeom prst="rect">
            <a:avLst/>
          </a:prstGeom>
        </p:spPr>
      </p:pic>
      <p:grpSp>
        <p:nvGrpSpPr>
          <p:cNvPr id="203" name="Group 202">
            <a:extLst>
              <a:ext uri="{FF2B5EF4-FFF2-40B4-BE49-F238E27FC236}">
                <a16:creationId xmlns:a16="http://schemas.microsoft.com/office/drawing/2014/main" id="{0E16C65B-51FF-4F0C-A50B-0717A2564D86}"/>
              </a:ext>
            </a:extLst>
          </p:cNvPr>
          <p:cNvGrpSpPr/>
          <p:nvPr/>
        </p:nvGrpSpPr>
        <p:grpSpPr>
          <a:xfrm>
            <a:off x="5120328" y="1701316"/>
            <a:ext cx="1294103" cy="506226"/>
            <a:chOff x="5725901" y="4102239"/>
            <a:chExt cx="1294103" cy="506226"/>
          </a:xfrm>
        </p:grpSpPr>
        <p:sp>
          <p:nvSpPr>
            <p:cNvPr id="205" name="Arc 204">
              <a:extLst>
                <a:ext uri="{FF2B5EF4-FFF2-40B4-BE49-F238E27FC236}">
                  <a16:creationId xmlns:a16="http://schemas.microsoft.com/office/drawing/2014/main" id="{80EFD8D8-C2D3-4430-9634-45FCF4C5B11B}"/>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6" name="Arc 205">
              <a:extLst>
                <a:ext uri="{FF2B5EF4-FFF2-40B4-BE49-F238E27FC236}">
                  <a16:creationId xmlns:a16="http://schemas.microsoft.com/office/drawing/2014/main" id="{E44672C1-B6B7-4D71-A7F2-B5CADC0F45E6}"/>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7" name="Arc 206">
              <a:extLst>
                <a:ext uri="{FF2B5EF4-FFF2-40B4-BE49-F238E27FC236}">
                  <a16:creationId xmlns:a16="http://schemas.microsoft.com/office/drawing/2014/main" id="{A332DFD1-9A74-4938-BCBB-1CF31275B842}"/>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9" name="Arc 208">
              <a:extLst>
                <a:ext uri="{FF2B5EF4-FFF2-40B4-BE49-F238E27FC236}">
                  <a16:creationId xmlns:a16="http://schemas.microsoft.com/office/drawing/2014/main" id="{CC5CC161-5A2B-4392-96C2-B39FC61DA30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0" name="Arc 209">
              <a:extLst>
                <a:ext uri="{FF2B5EF4-FFF2-40B4-BE49-F238E27FC236}">
                  <a16:creationId xmlns:a16="http://schemas.microsoft.com/office/drawing/2014/main" id="{2A8ECC28-B5F0-4764-ABAE-3504539425B6}"/>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052" name="Freeform: Shape 2051">
            <a:extLst>
              <a:ext uri="{FF2B5EF4-FFF2-40B4-BE49-F238E27FC236}">
                <a16:creationId xmlns:a16="http://schemas.microsoft.com/office/drawing/2014/main" id="{01C7E177-2B6C-46F5-BDD7-238E5BE20654}"/>
              </a:ext>
            </a:extLst>
          </p:cNvPr>
          <p:cNvSpPr/>
          <p:nvPr/>
        </p:nvSpPr>
        <p:spPr>
          <a:xfrm>
            <a:off x="2767649" y="2224877"/>
            <a:ext cx="146695" cy="1012197"/>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2" name="Straight Connector 211">
            <a:extLst>
              <a:ext uri="{FF2B5EF4-FFF2-40B4-BE49-F238E27FC236}">
                <a16:creationId xmlns:a16="http://schemas.microsoft.com/office/drawing/2014/main" id="{072F8B45-665A-46B7-95BA-6A275CF24F85}"/>
              </a:ext>
            </a:extLst>
          </p:cNvPr>
          <p:cNvCxnSpPr>
            <a:cxnSpLocks/>
          </p:cNvCxnSpPr>
          <p:nvPr/>
        </p:nvCxnSpPr>
        <p:spPr>
          <a:xfrm flipH="1">
            <a:off x="6258428" y="1535151"/>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BBBFDB0-E5D5-44BF-AFDA-5F1FEA778DA0}"/>
              </a:ext>
            </a:extLst>
          </p:cNvPr>
          <p:cNvSpPr txBox="1"/>
          <p:nvPr/>
        </p:nvSpPr>
        <p:spPr>
          <a:xfrm>
            <a:off x="6619523" y="1324422"/>
            <a:ext cx="1937642" cy="507831"/>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Water level (pressure) is held constant. Assume same amount of water is added to tank as is exiting at bottom in both scenarios.</a:t>
            </a:r>
          </a:p>
        </p:txBody>
      </p:sp>
      <p:pic>
        <p:nvPicPr>
          <p:cNvPr id="214" name="Graphic 213" descr="Watering pot outline">
            <a:extLst>
              <a:ext uri="{FF2B5EF4-FFF2-40B4-BE49-F238E27FC236}">
                <a16:creationId xmlns:a16="http://schemas.microsoft.com/office/drawing/2014/main" id="{4CAF6F4C-C072-4C40-ABEC-6BD3753319D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8540597" y="1216487"/>
            <a:ext cx="914400" cy="635523"/>
          </a:xfrm>
          <a:prstGeom prst="rect">
            <a:avLst/>
          </a:prstGeom>
        </p:spPr>
      </p:pic>
      <p:grpSp>
        <p:nvGrpSpPr>
          <p:cNvPr id="215" name="Group 214">
            <a:extLst>
              <a:ext uri="{FF2B5EF4-FFF2-40B4-BE49-F238E27FC236}">
                <a16:creationId xmlns:a16="http://schemas.microsoft.com/office/drawing/2014/main" id="{26AE7040-D0D5-45BF-9AA9-C848B7514E2B}"/>
              </a:ext>
            </a:extLst>
          </p:cNvPr>
          <p:cNvGrpSpPr/>
          <p:nvPr/>
        </p:nvGrpSpPr>
        <p:grpSpPr>
          <a:xfrm>
            <a:off x="8584581" y="1727634"/>
            <a:ext cx="1294103" cy="506226"/>
            <a:chOff x="5725901" y="4102239"/>
            <a:chExt cx="1294103" cy="506226"/>
          </a:xfrm>
        </p:grpSpPr>
        <p:sp>
          <p:nvSpPr>
            <p:cNvPr id="216" name="Arc 215">
              <a:extLst>
                <a:ext uri="{FF2B5EF4-FFF2-40B4-BE49-F238E27FC236}">
                  <a16:creationId xmlns:a16="http://schemas.microsoft.com/office/drawing/2014/main" id="{9AD7BF75-18C2-4043-BBBB-DBA685457FEF}"/>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7" name="Arc 216">
              <a:extLst>
                <a:ext uri="{FF2B5EF4-FFF2-40B4-BE49-F238E27FC236}">
                  <a16:creationId xmlns:a16="http://schemas.microsoft.com/office/drawing/2014/main" id="{E28B6D90-7079-4C1E-BA94-8EBEDCE1510B}"/>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8" name="Arc 217">
              <a:extLst>
                <a:ext uri="{FF2B5EF4-FFF2-40B4-BE49-F238E27FC236}">
                  <a16:creationId xmlns:a16="http://schemas.microsoft.com/office/drawing/2014/main" id="{64C183AC-788A-46C2-84E8-455AD62CA515}"/>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9" name="Arc 218">
              <a:extLst>
                <a:ext uri="{FF2B5EF4-FFF2-40B4-BE49-F238E27FC236}">
                  <a16:creationId xmlns:a16="http://schemas.microsoft.com/office/drawing/2014/main" id="{43A77780-EDF1-40D0-856F-A1C4EAEA5B6B}"/>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20" name="Arc 219">
              <a:extLst>
                <a:ext uri="{FF2B5EF4-FFF2-40B4-BE49-F238E27FC236}">
                  <a16:creationId xmlns:a16="http://schemas.microsoft.com/office/drawing/2014/main" id="{A0503CA6-291A-4D24-9931-FB2C758ED51C}"/>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22" name="Arc 221">
            <a:extLst>
              <a:ext uri="{FF2B5EF4-FFF2-40B4-BE49-F238E27FC236}">
                <a16:creationId xmlns:a16="http://schemas.microsoft.com/office/drawing/2014/main" id="{C664B63F-A65E-49D2-A631-657A3723F549}"/>
              </a:ext>
            </a:extLst>
          </p:cNvPr>
          <p:cNvSpPr/>
          <p:nvPr/>
        </p:nvSpPr>
        <p:spPr>
          <a:xfrm rot="21039630">
            <a:off x="8690980" y="171241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223" name="Straight Connector 222">
            <a:extLst>
              <a:ext uri="{FF2B5EF4-FFF2-40B4-BE49-F238E27FC236}">
                <a16:creationId xmlns:a16="http://schemas.microsoft.com/office/drawing/2014/main" id="{46D68CD3-F903-4935-9452-D5B00E0F3F16}"/>
              </a:ext>
            </a:extLst>
          </p:cNvPr>
          <p:cNvCxnSpPr>
            <a:cxnSpLocks/>
          </p:cNvCxnSpPr>
          <p:nvPr/>
        </p:nvCxnSpPr>
        <p:spPr>
          <a:xfrm flipH="1" flipV="1">
            <a:off x="8328785" y="1430798"/>
            <a:ext cx="268729" cy="7385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7AD6C554-4928-47E3-A7F0-C267D1597C22}"/>
              </a:ext>
            </a:extLst>
          </p:cNvPr>
          <p:cNvSpPr txBox="1"/>
          <p:nvPr/>
        </p:nvSpPr>
        <p:spPr>
          <a:xfrm>
            <a:off x="1040302" y="593071"/>
            <a:ext cx="2679916"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1:</a:t>
            </a:r>
          </a:p>
          <a:p>
            <a:pPr algn="ctr"/>
            <a:r>
              <a:rPr lang="en-US" dirty="0">
                <a:latin typeface="Segoe Condensed" panose="020B0606040200020203" pitchFamily="34" charset="0"/>
                <a:cs typeface="Segoe UI Light" panose="020B0502040204020203" pitchFamily="34" charset="0"/>
              </a:rPr>
              <a:t>Basic Circuit</a:t>
            </a:r>
          </a:p>
        </p:txBody>
      </p:sp>
    </p:spTree>
    <p:extLst>
      <p:ext uri="{BB962C8B-B14F-4D97-AF65-F5344CB8AC3E}">
        <p14:creationId xmlns:p14="http://schemas.microsoft.com/office/powerpoint/2010/main" val="1738576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P spid="181" grpId="0"/>
      <p:bldP spid="22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89FF0D1E-9CE2-4093-BFEE-795EB82E4D20}"/>
              </a:ext>
            </a:extLst>
          </p:cNvPr>
          <p:cNvPicPr>
            <a:picLocks noChangeAspect="1"/>
          </p:cNvPicPr>
          <p:nvPr/>
        </p:nvPicPr>
        <p:blipFill>
          <a:blip r:embed="rId2"/>
          <a:stretch>
            <a:fillRect/>
          </a:stretch>
        </p:blipFill>
        <p:spPr>
          <a:xfrm>
            <a:off x="8853707" y="4243477"/>
            <a:ext cx="1980703" cy="2066544"/>
          </a:xfrm>
          <a:prstGeom prst="rect">
            <a:avLst/>
          </a:prstGeom>
        </p:spPr>
      </p:pic>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grpSp>
        <p:nvGrpSpPr>
          <p:cNvPr id="8" name="Group 7"/>
          <p:cNvGrpSpPr/>
          <p:nvPr/>
        </p:nvGrpSpPr>
        <p:grpSpPr>
          <a:xfrm>
            <a:off x="1794916" y="1258346"/>
            <a:ext cx="1678691" cy="3161490"/>
            <a:chOff x="4038602" y="1416646"/>
            <a:chExt cx="1943420" cy="3660055"/>
          </a:xfrm>
        </p:grpSpPr>
        <p:grpSp>
          <p:nvGrpSpPr>
            <p:cNvPr id="7" name="Group 6"/>
            <p:cNvGrpSpPr/>
            <p:nvPr/>
          </p:nvGrpSpPr>
          <p:grpSpPr>
            <a:xfrm>
              <a:off x="4038602" y="1416646"/>
              <a:ext cx="1943420" cy="3660055"/>
              <a:chOff x="4038601" y="1416646"/>
              <a:chExt cx="1943419" cy="3660055"/>
            </a:xfrm>
          </p:grpSpPr>
          <p:pic>
            <p:nvPicPr>
              <p:cNvPr id="205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 name="Oval 2"/>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1" name="TextBox 20"/>
          <p:cNvSpPr txBox="1"/>
          <p:nvPr/>
        </p:nvSpPr>
        <p:spPr>
          <a:xfrm>
            <a:off x="-47997" y="3015874"/>
            <a:ext cx="1850081" cy="423193"/>
          </a:xfrm>
          <a:prstGeom prst="rect">
            <a:avLst/>
          </a:prstGeom>
          <a:noFill/>
        </p:spPr>
        <p:txBody>
          <a:bodyPr wrap="square" rtlCol="0">
            <a:spAutoFit/>
          </a:bodyPr>
          <a:lstStyle/>
          <a:p>
            <a:pPr algn="r"/>
            <a:r>
              <a:rPr lang="en-US" sz="1100" b="1" dirty="0">
                <a:solidFill>
                  <a:srgbClr val="002060"/>
                </a:solidFill>
                <a:latin typeface="Segoe Condensed" panose="020B0606040200020203" pitchFamily="34" charset="0"/>
              </a:rPr>
              <a:t>Water Pressure </a:t>
            </a:r>
            <a:r>
              <a:rPr lang="en-US" sz="1100" b="1" dirty="0">
                <a:solidFill>
                  <a:srgbClr val="002060"/>
                </a:solidFill>
                <a:latin typeface="Segoe Condensed" panose="020B0606040200020203" pitchFamily="34" charset="0"/>
                <a:cs typeface="Times New Roman"/>
              </a:rPr>
              <a:t>≈ Voltage (</a:t>
            </a:r>
            <a:r>
              <a:rPr lang="en-US" sz="1100" b="1" i="1" dirty="0">
                <a:solidFill>
                  <a:srgbClr val="002060"/>
                </a:solidFill>
                <a:latin typeface="Times New Roman" panose="02020603050405020304" pitchFamily="18" charset="0"/>
                <a:cs typeface="Times New Roman" panose="02020603050405020304" pitchFamily="18" charset="0"/>
              </a:rPr>
              <a:t>V</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volts)</a:t>
            </a:r>
            <a:endParaRPr lang="en-US" sz="1100" dirty="0">
              <a:solidFill>
                <a:srgbClr val="002060"/>
              </a:solidFill>
              <a:latin typeface="Segoe Condensed" panose="020B0606040200020203" pitchFamily="34" charset="0"/>
            </a:endParaRPr>
          </a:p>
        </p:txBody>
      </p:sp>
      <p:sp>
        <p:nvSpPr>
          <p:cNvPr id="24" name="TextBox 23"/>
          <p:cNvSpPr txBox="1"/>
          <p:nvPr/>
        </p:nvSpPr>
        <p:spPr>
          <a:xfrm>
            <a:off x="2959164" y="3619842"/>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a:t>
            </a:r>
          </a:p>
          <a:p>
            <a:endParaRPr lang="en-US" sz="1400" dirty="0">
              <a:solidFill>
                <a:srgbClr val="002060"/>
              </a:solidFill>
              <a:latin typeface="Segoe Condensed" panose="020B0606040200020203" pitchFamily="34" charset="0"/>
            </a:endParaRPr>
          </a:p>
        </p:txBody>
      </p:sp>
      <p:sp>
        <p:nvSpPr>
          <p:cNvPr id="26" name="TextBox 25"/>
          <p:cNvSpPr txBox="1"/>
          <p:nvPr/>
        </p:nvSpPr>
        <p:spPr>
          <a:xfrm>
            <a:off x="2965383" y="2891625"/>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33" name="Straight Connector 32">
            <a:extLst>
              <a:ext uri="{FF2B5EF4-FFF2-40B4-BE49-F238E27FC236}">
                <a16:creationId xmlns:a16="http://schemas.microsoft.com/office/drawing/2014/main" id="{6A0A71C6-1F8B-F847-AA96-429C4B1CB839}"/>
              </a:ext>
            </a:extLst>
          </p:cNvPr>
          <p:cNvCxnSpPr>
            <a:cxnSpLocks/>
          </p:cNvCxnSpPr>
          <p:nvPr/>
        </p:nvCxnSpPr>
        <p:spPr>
          <a:xfrm flipH="1">
            <a:off x="2654970" y="3085369"/>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2CB2B7C8-B897-BD4C-8CA2-CE1752AF2ADD}"/>
              </a:ext>
            </a:extLst>
          </p:cNvPr>
          <p:cNvSpPr txBox="1"/>
          <p:nvPr/>
        </p:nvSpPr>
        <p:spPr>
          <a:xfrm>
            <a:off x="4895960" y="96554"/>
            <a:ext cx="2679916"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2:</a:t>
            </a:r>
          </a:p>
          <a:p>
            <a:pPr algn="ctr"/>
            <a:r>
              <a:rPr lang="en-US" dirty="0">
                <a:latin typeface="Segoe Condensed" panose="020B0606040200020203"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42228" y="96554"/>
            <a:ext cx="2924775"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3:</a:t>
            </a:r>
          </a:p>
          <a:p>
            <a:pPr algn="ctr"/>
            <a:r>
              <a:rPr lang="en-US" dirty="0">
                <a:latin typeface="Segoe Condensed" panose="020B0606040200020203" pitchFamily="34" charset="0"/>
                <a:cs typeface="Segoe UI Light" panose="020B0502040204020203" pitchFamily="34" charset="0"/>
              </a:rPr>
              <a:t>Decrease Resistance</a:t>
            </a:r>
          </a:p>
        </p:txBody>
      </p:sp>
      <p:sp>
        <p:nvSpPr>
          <p:cNvPr id="184" name="TextBox 183">
            <a:extLst>
              <a:ext uri="{FF2B5EF4-FFF2-40B4-BE49-F238E27FC236}">
                <a16:creationId xmlns:a16="http://schemas.microsoft.com/office/drawing/2014/main" id="{89D804BE-8541-744A-B15F-B6EA7F1B10F7}"/>
              </a:ext>
            </a:extLst>
          </p:cNvPr>
          <p:cNvSpPr txBox="1"/>
          <p:nvPr/>
        </p:nvSpPr>
        <p:spPr>
          <a:xfrm>
            <a:off x="2965383" y="1568674"/>
            <a:ext cx="1516252" cy="128496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a:t>
            </a:r>
          </a:p>
          <a:p>
            <a:pPr algn="l"/>
            <a:endParaRPr lang="en-US" sz="1100" dirty="0">
              <a:solidFill>
                <a:srgbClr val="002060"/>
              </a:solidFill>
              <a:latin typeface="Segoe Condensed" panose="020B0606040200020203" pitchFamily="34" charset="0"/>
            </a:endParaRPr>
          </a:p>
        </p:txBody>
      </p:sp>
      <p:grpSp>
        <p:nvGrpSpPr>
          <p:cNvPr id="11" name="Group 10"/>
          <p:cNvGrpSpPr/>
          <p:nvPr/>
        </p:nvGrpSpPr>
        <p:grpSpPr>
          <a:xfrm>
            <a:off x="5686996" y="1281022"/>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602" y="36057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5901" y="362900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523" y="362075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158230"/>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2698053"/>
            <a:ext cx="1850081"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a:t>
            </a: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3569108"/>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117390"/>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2892850"/>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2" name="Group 1"/>
          <p:cNvGrpSpPr/>
          <p:nvPr/>
        </p:nvGrpSpPr>
        <p:grpSpPr>
          <a:xfrm>
            <a:off x="6673505" y="1813756"/>
            <a:ext cx="1691860" cy="738664"/>
            <a:chOff x="6673505" y="2310273"/>
            <a:chExt cx="1691860" cy="738664"/>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grpSp>
        <p:nvGrpSpPr>
          <p:cNvPr id="53" name="Group 52">
            <a:extLst>
              <a:ext uri="{FF2B5EF4-FFF2-40B4-BE49-F238E27FC236}">
                <a16:creationId xmlns:a16="http://schemas.microsoft.com/office/drawing/2014/main" id="{77644E29-ABC0-2A4E-9ADE-A2CA58C3386B}"/>
              </a:ext>
            </a:extLst>
          </p:cNvPr>
          <p:cNvGrpSpPr/>
          <p:nvPr/>
        </p:nvGrpSpPr>
        <p:grpSpPr>
          <a:xfrm>
            <a:off x="9289677" y="1300548"/>
            <a:ext cx="1623979" cy="2995345"/>
            <a:chOff x="8774836" y="1881051"/>
            <a:chExt cx="1623979" cy="2995345"/>
          </a:xfrm>
        </p:grpSpPr>
        <p:pic>
          <p:nvPicPr>
            <p:cNvPr id="2054" name="Picture 4"/>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9937"/>
            <a:stretch/>
          </p:blipFill>
          <p:spPr bwMode="auto">
            <a:xfrm>
              <a:off x="8775919" y="1881051"/>
              <a:ext cx="1622896" cy="2693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13888"/>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2791406"/>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089196"/>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3616237"/>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149274"/>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2924734"/>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2556537"/>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406116"/>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pic>
        <p:nvPicPr>
          <p:cNvPr id="25" name="Graphic 24" descr="Watering pot outline">
            <a:extLst>
              <a:ext uri="{FF2B5EF4-FFF2-40B4-BE49-F238E27FC236}">
                <a16:creationId xmlns:a16="http://schemas.microsoft.com/office/drawing/2014/main" id="{472C352D-7BB3-4C56-BF97-8FFFD2D83A1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0498"/>
          <a:stretch/>
        </p:blipFill>
        <p:spPr>
          <a:xfrm>
            <a:off x="5076344" y="693652"/>
            <a:ext cx="914400" cy="635523"/>
          </a:xfrm>
          <a:prstGeom prst="rect">
            <a:avLst/>
          </a:prstGeom>
        </p:spPr>
      </p:pic>
      <p:grpSp>
        <p:nvGrpSpPr>
          <p:cNvPr id="203" name="Group 202">
            <a:extLst>
              <a:ext uri="{FF2B5EF4-FFF2-40B4-BE49-F238E27FC236}">
                <a16:creationId xmlns:a16="http://schemas.microsoft.com/office/drawing/2014/main" id="{0E16C65B-51FF-4F0C-A50B-0717A2564D86}"/>
              </a:ext>
            </a:extLst>
          </p:cNvPr>
          <p:cNvGrpSpPr/>
          <p:nvPr/>
        </p:nvGrpSpPr>
        <p:grpSpPr>
          <a:xfrm>
            <a:off x="5120328" y="1204799"/>
            <a:ext cx="1294103" cy="506226"/>
            <a:chOff x="5725901" y="4102239"/>
            <a:chExt cx="1294103" cy="506226"/>
          </a:xfrm>
        </p:grpSpPr>
        <p:sp>
          <p:nvSpPr>
            <p:cNvPr id="205" name="Arc 204">
              <a:extLst>
                <a:ext uri="{FF2B5EF4-FFF2-40B4-BE49-F238E27FC236}">
                  <a16:creationId xmlns:a16="http://schemas.microsoft.com/office/drawing/2014/main" id="{80EFD8D8-C2D3-4430-9634-45FCF4C5B11B}"/>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6" name="Arc 205">
              <a:extLst>
                <a:ext uri="{FF2B5EF4-FFF2-40B4-BE49-F238E27FC236}">
                  <a16:creationId xmlns:a16="http://schemas.microsoft.com/office/drawing/2014/main" id="{E44672C1-B6B7-4D71-A7F2-B5CADC0F45E6}"/>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7" name="Arc 206">
              <a:extLst>
                <a:ext uri="{FF2B5EF4-FFF2-40B4-BE49-F238E27FC236}">
                  <a16:creationId xmlns:a16="http://schemas.microsoft.com/office/drawing/2014/main" id="{A332DFD1-9A74-4938-BCBB-1CF31275B842}"/>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9" name="Arc 208">
              <a:extLst>
                <a:ext uri="{FF2B5EF4-FFF2-40B4-BE49-F238E27FC236}">
                  <a16:creationId xmlns:a16="http://schemas.microsoft.com/office/drawing/2014/main" id="{CC5CC161-5A2B-4392-96C2-B39FC61DA30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0" name="Arc 209">
              <a:extLst>
                <a:ext uri="{FF2B5EF4-FFF2-40B4-BE49-F238E27FC236}">
                  <a16:creationId xmlns:a16="http://schemas.microsoft.com/office/drawing/2014/main" id="{2A8ECC28-B5F0-4764-ABAE-3504539425B6}"/>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052" name="Freeform: Shape 2051">
            <a:extLst>
              <a:ext uri="{FF2B5EF4-FFF2-40B4-BE49-F238E27FC236}">
                <a16:creationId xmlns:a16="http://schemas.microsoft.com/office/drawing/2014/main" id="{01C7E177-2B6C-46F5-BDD7-238E5BE20654}"/>
              </a:ext>
            </a:extLst>
          </p:cNvPr>
          <p:cNvSpPr/>
          <p:nvPr/>
        </p:nvSpPr>
        <p:spPr>
          <a:xfrm>
            <a:off x="2767649" y="1686159"/>
            <a:ext cx="146695" cy="1012197"/>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2" name="Straight Connector 211">
            <a:extLst>
              <a:ext uri="{FF2B5EF4-FFF2-40B4-BE49-F238E27FC236}">
                <a16:creationId xmlns:a16="http://schemas.microsoft.com/office/drawing/2014/main" id="{072F8B45-665A-46B7-95BA-6A275CF24F85}"/>
              </a:ext>
            </a:extLst>
          </p:cNvPr>
          <p:cNvCxnSpPr>
            <a:cxnSpLocks/>
          </p:cNvCxnSpPr>
          <p:nvPr/>
        </p:nvCxnSpPr>
        <p:spPr>
          <a:xfrm flipH="1">
            <a:off x="6258428" y="1038634"/>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BBBFDB0-E5D5-44BF-AFDA-5F1FEA778DA0}"/>
              </a:ext>
            </a:extLst>
          </p:cNvPr>
          <p:cNvSpPr txBox="1"/>
          <p:nvPr/>
        </p:nvSpPr>
        <p:spPr>
          <a:xfrm>
            <a:off x="6619523" y="827905"/>
            <a:ext cx="1937642" cy="507831"/>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Water level (pressure) is held constant. Assume same amount of water is added to tank as is exiting at bottom in both scenarios.</a:t>
            </a:r>
          </a:p>
        </p:txBody>
      </p:sp>
      <p:pic>
        <p:nvPicPr>
          <p:cNvPr id="214" name="Graphic 213" descr="Watering pot outline">
            <a:extLst>
              <a:ext uri="{FF2B5EF4-FFF2-40B4-BE49-F238E27FC236}">
                <a16:creationId xmlns:a16="http://schemas.microsoft.com/office/drawing/2014/main" id="{4CAF6F4C-C072-4C40-ABEC-6BD3753319DA}"/>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0498"/>
          <a:stretch/>
        </p:blipFill>
        <p:spPr>
          <a:xfrm>
            <a:off x="8540597" y="719970"/>
            <a:ext cx="914400" cy="635523"/>
          </a:xfrm>
          <a:prstGeom prst="rect">
            <a:avLst/>
          </a:prstGeom>
        </p:spPr>
      </p:pic>
      <p:grpSp>
        <p:nvGrpSpPr>
          <p:cNvPr id="215" name="Group 214">
            <a:extLst>
              <a:ext uri="{FF2B5EF4-FFF2-40B4-BE49-F238E27FC236}">
                <a16:creationId xmlns:a16="http://schemas.microsoft.com/office/drawing/2014/main" id="{26AE7040-D0D5-45BF-9AA9-C848B7514E2B}"/>
              </a:ext>
            </a:extLst>
          </p:cNvPr>
          <p:cNvGrpSpPr/>
          <p:nvPr/>
        </p:nvGrpSpPr>
        <p:grpSpPr>
          <a:xfrm>
            <a:off x="8584581" y="1231117"/>
            <a:ext cx="1294103" cy="506226"/>
            <a:chOff x="5725901" y="4102239"/>
            <a:chExt cx="1294103" cy="506226"/>
          </a:xfrm>
        </p:grpSpPr>
        <p:sp>
          <p:nvSpPr>
            <p:cNvPr id="216" name="Arc 215">
              <a:extLst>
                <a:ext uri="{FF2B5EF4-FFF2-40B4-BE49-F238E27FC236}">
                  <a16:creationId xmlns:a16="http://schemas.microsoft.com/office/drawing/2014/main" id="{9AD7BF75-18C2-4043-BBBB-DBA685457FEF}"/>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7" name="Arc 216">
              <a:extLst>
                <a:ext uri="{FF2B5EF4-FFF2-40B4-BE49-F238E27FC236}">
                  <a16:creationId xmlns:a16="http://schemas.microsoft.com/office/drawing/2014/main" id="{E28B6D90-7079-4C1E-BA94-8EBEDCE1510B}"/>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8" name="Arc 217">
              <a:extLst>
                <a:ext uri="{FF2B5EF4-FFF2-40B4-BE49-F238E27FC236}">
                  <a16:creationId xmlns:a16="http://schemas.microsoft.com/office/drawing/2014/main" id="{64C183AC-788A-46C2-84E8-455AD62CA515}"/>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9" name="Arc 218">
              <a:extLst>
                <a:ext uri="{FF2B5EF4-FFF2-40B4-BE49-F238E27FC236}">
                  <a16:creationId xmlns:a16="http://schemas.microsoft.com/office/drawing/2014/main" id="{43A77780-EDF1-40D0-856F-A1C4EAEA5B6B}"/>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20" name="Arc 219">
              <a:extLst>
                <a:ext uri="{FF2B5EF4-FFF2-40B4-BE49-F238E27FC236}">
                  <a16:creationId xmlns:a16="http://schemas.microsoft.com/office/drawing/2014/main" id="{A0503CA6-291A-4D24-9931-FB2C758ED51C}"/>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22" name="Arc 221">
            <a:extLst>
              <a:ext uri="{FF2B5EF4-FFF2-40B4-BE49-F238E27FC236}">
                <a16:creationId xmlns:a16="http://schemas.microsoft.com/office/drawing/2014/main" id="{C664B63F-A65E-49D2-A631-657A3723F549}"/>
              </a:ext>
            </a:extLst>
          </p:cNvPr>
          <p:cNvSpPr/>
          <p:nvPr/>
        </p:nvSpPr>
        <p:spPr>
          <a:xfrm rot="21039630">
            <a:off x="8690980" y="121589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223" name="Straight Connector 222">
            <a:extLst>
              <a:ext uri="{FF2B5EF4-FFF2-40B4-BE49-F238E27FC236}">
                <a16:creationId xmlns:a16="http://schemas.microsoft.com/office/drawing/2014/main" id="{46D68CD3-F903-4935-9452-D5B00E0F3F16}"/>
              </a:ext>
            </a:extLst>
          </p:cNvPr>
          <p:cNvCxnSpPr>
            <a:cxnSpLocks/>
          </p:cNvCxnSpPr>
          <p:nvPr/>
        </p:nvCxnSpPr>
        <p:spPr>
          <a:xfrm flipH="1" flipV="1">
            <a:off x="8328785" y="934281"/>
            <a:ext cx="268729" cy="7385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7AD6C554-4928-47E3-A7F0-C267D1597C22}"/>
              </a:ext>
            </a:extLst>
          </p:cNvPr>
          <p:cNvSpPr txBox="1"/>
          <p:nvPr/>
        </p:nvSpPr>
        <p:spPr>
          <a:xfrm>
            <a:off x="1040302" y="54353"/>
            <a:ext cx="2679916" cy="646331"/>
          </a:xfrm>
          <a:prstGeom prst="rect">
            <a:avLst/>
          </a:prstGeom>
          <a:noFill/>
        </p:spPr>
        <p:txBody>
          <a:bodyPr wrap="square" tIns="45720" bIns="45720" rtlCol="0">
            <a:spAutoFit/>
          </a:bodyPr>
          <a:lstStyle/>
          <a:p>
            <a:pPr algn="ctr"/>
            <a:r>
              <a:rPr lang="en-US" b="1" dirty="0">
                <a:latin typeface="Segoe Condensed" panose="020B0606040200020203" pitchFamily="34" charset="0"/>
                <a:cs typeface="Segoe UI Light" panose="020B0502040204020203" pitchFamily="34" charset="0"/>
              </a:rPr>
              <a:t>Circuit 1:</a:t>
            </a:r>
          </a:p>
          <a:p>
            <a:pPr algn="ctr"/>
            <a:r>
              <a:rPr lang="en-US" dirty="0">
                <a:latin typeface="Segoe Condensed" panose="020B0606040200020203" pitchFamily="34" charset="0"/>
                <a:cs typeface="Segoe UI Light" panose="020B0502040204020203" pitchFamily="34" charset="0"/>
              </a:rPr>
              <a:t>Basic Circuit</a:t>
            </a:r>
          </a:p>
        </p:txBody>
      </p:sp>
      <p:cxnSp>
        <p:nvCxnSpPr>
          <p:cNvPr id="6" name="Straight Connector 5">
            <a:extLst>
              <a:ext uri="{FF2B5EF4-FFF2-40B4-BE49-F238E27FC236}">
                <a16:creationId xmlns:a16="http://schemas.microsoft.com/office/drawing/2014/main" id="{86074CE7-E131-4401-9E3D-1A354CB7FF64}"/>
              </a:ext>
            </a:extLst>
          </p:cNvPr>
          <p:cNvCxnSpPr>
            <a:cxnSpLocks/>
          </p:cNvCxnSpPr>
          <p:nvPr/>
        </p:nvCxnSpPr>
        <p:spPr>
          <a:xfrm flipH="1">
            <a:off x="1679778" y="379822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F4CE6E-CDDB-486B-A6DA-410DBF9BD5A3}"/>
              </a:ext>
            </a:extLst>
          </p:cNvPr>
          <p:cNvSpPr txBox="1"/>
          <p:nvPr/>
        </p:nvSpPr>
        <p:spPr>
          <a:xfrm>
            <a:off x="652511" y="361705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171" name="Straight Connector 170">
            <a:extLst>
              <a:ext uri="{FF2B5EF4-FFF2-40B4-BE49-F238E27FC236}">
                <a16:creationId xmlns:a16="http://schemas.microsoft.com/office/drawing/2014/main" id="{2D0246E6-38C1-4039-A8D9-EBB13571D50A}"/>
              </a:ext>
            </a:extLst>
          </p:cNvPr>
          <p:cNvCxnSpPr>
            <a:cxnSpLocks/>
          </p:cNvCxnSpPr>
          <p:nvPr/>
        </p:nvCxnSpPr>
        <p:spPr>
          <a:xfrm flipH="1">
            <a:off x="1679778" y="274901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770DE7C-E133-4E98-9D6F-79BAB68472B8}"/>
              </a:ext>
            </a:extLst>
          </p:cNvPr>
          <p:cNvSpPr txBox="1"/>
          <p:nvPr/>
        </p:nvSpPr>
        <p:spPr>
          <a:xfrm>
            <a:off x="640402" y="2567845"/>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p:sp>
        <p:nvSpPr>
          <p:cNvPr id="178" name="Oval 177">
            <a:extLst>
              <a:ext uri="{FF2B5EF4-FFF2-40B4-BE49-F238E27FC236}">
                <a16:creationId xmlns:a16="http://schemas.microsoft.com/office/drawing/2014/main" id="{5CD6C9FE-D06F-4AA3-9EE5-6696EF11B210}"/>
              </a:ext>
            </a:extLst>
          </p:cNvPr>
          <p:cNvSpPr>
            <a:spLocks noChangeAspect="1"/>
          </p:cNvSpPr>
          <p:nvPr/>
        </p:nvSpPr>
        <p:spPr>
          <a:xfrm>
            <a:off x="8512620" y="2530634"/>
            <a:ext cx="144311" cy="144311"/>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9" name="Arc 178">
            <a:extLst>
              <a:ext uri="{FF2B5EF4-FFF2-40B4-BE49-F238E27FC236}">
                <a16:creationId xmlns:a16="http://schemas.microsoft.com/office/drawing/2014/main" id="{2A3C5790-CD95-4264-88FE-F50D0BB02688}"/>
              </a:ext>
            </a:extLst>
          </p:cNvPr>
          <p:cNvSpPr/>
          <p:nvPr/>
        </p:nvSpPr>
        <p:spPr>
          <a:xfrm rot="21218995">
            <a:off x="5848062" y="358524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2" name="Arc 181">
            <a:extLst>
              <a:ext uri="{FF2B5EF4-FFF2-40B4-BE49-F238E27FC236}">
                <a16:creationId xmlns:a16="http://schemas.microsoft.com/office/drawing/2014/main" id="{3E66329C-DB71-497E-A32D-7D728EFCCB74}"/>
              </a:ext>
            </a:extLst>
          </p:cNvPr>
          <p:cNvSpPr/>
          <p:nvPr/>
        </p:nvSpPr>
        <p:spPr>
          <a:xfrm rot="21039630">
            <a:off x="5226618" y="1187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8"/>
          <a:stretch>
            <a:fillRect/>
          </a:stretch>
        </p:blipFill>
        <p:spPr>
          <a:xfrm>
            <a:off x="1444251" y="433244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1238989" y="623877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1238989" y="447645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127423" y="429127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127423" y="602377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1908992" y="440246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1898461" y="604556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3287366" y="521413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2081825" y="484241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2250491" y="517332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Oval 200">
            <a:extLst>
              <a:ext uri="{FF2B5EF4-FFF2-40B4-BE49-F238E27FC236}">
                <a16:creationId xmlns:a16="http://schemas.microsoft.com/office/drawing/2014/main" id="{3732B2DF-7426-4019-BD81-1943F5B27AB1}"/>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2" name="Oval 201">
            <a:extLst>
              <a:ext uri="{FF2B5EF4-FFF2-40B4-BE49-F238E27FC236}">
                <a16:creationId xmlns:a16="http://schemas.microsoft.com/office/drawing/2014/main" id="{4A747839-E314-4FC3-B540-A6CE64DCA44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Oval 203">
            <a:extLst>
              <a:ext uri="{FF2B5EF4-FFF2-40B4-BE49-F238E27FC236}">
                <a16:creationId xmlns:a16="http://schemas.microsoft.com/office/drawing/2014/main" id="{9BC9A999-7566-4DBA-B997-6FA4E4F448D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9D989AE-2E31-4C82-BB28-A6AFD7373334}"/>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6F49BBEC-115F-4325-8361-052DBEEE5234}"/>
              </a:ext>
            </a:extLst>
          </p:cNvPr>
          <p:cNvSpPr txBox="1"/>
          <p:nvPr/>
        </p:nvSpPr>
        <p:spPr>
          <a:xfrm>
            <a:off x="9372792" y="4309592"/>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252" name="TextBox 251">
            <a:extLst>
              <a:ext uri="{FF2B5EF4-FFF2-40B4-BE49-F238E27FC236}">
                <a16:creationId xmlns:a16="http://schemas.microsoft.com/office/drawing/2014/main" id="{A5433256-9B97-4577-8268-C88A795C729A}"/>
              </a:ext>
            </a:extLst>
          </p:cNvPr>
          <p:cNvSpPr txBox="1"/>
          <p:nvPr/>
        </p:nvSpPr>
        <p:spPr>
          <a:xfrm>
            <a:off x="9362261" y="5952688"/>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253" name="TextBox 252">
            <a:extLst>
              <a:ext uri="{FF2B5EF4-FFF2-40B4-BE49-F238E27FC236}">
                <a16:creationId xmlns:a16="http://schemas.microsoft.com/office/drawing/2014/main" id="{6A3D7F03-8F65-41A5-AC2C-4F92BC9721CC}"/>
              </a:ext>
            </a:extLst>
          </p:cNvPr>
          <p:cNvSpPr txBox="1"/>
          <p:nvPr/>
        </p:nvSpPr>
        <p:spPr>
          <a:xfrm>
            <a:off x="10751166" y="5121261"/>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254" name="Arc 253">
            <a:extLst>
              <a:ext uri="{FF2B5EF4-FFF2-40B4-BE49-F238E27FC236}">
                <a16:creationId xmlns:a16="http://schemas.microsoft.com/office/drawing/2014/main" id="{D183DF35-28A7-4E4F-A061-CB204C4B1B91}"/>
              </a:ext>
            </a:extLst>
          </p:cNvPr>
          <p:cNvSpPr/>
          <p:nvPr/>
        </p:nvSpPr>
        <p:spPr>
          <a:xfrm rot="4105888" flipV="1">
            <a:off x="9545625" y="4749544"/>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5" name="TextBox 254">
            <a:extLst>
              <a:ext uri="{FF2B5EF4-FFF2-40B4-BE49-F238E27FC236}">
                <a16:creationId xmlns:a16="http://schemas.microsoft.com/office/drawing/2014/main" id="{56C9FA67-4CFC-4CC0-8339-20AF733BA13B}"/>
              </a:ext>
            </a:extLst>
          </p:cNvPr>
          <p:cNvSpPr txBox="1"/>
          <p:nvPr/>
        </p:nvSpPr>
        <p:spPr>
          <a:xfrm>
            <a:off x="9714291" y="5080452"/>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sp>
        <p:nvSpPr>
          <p:cNvPr id="256" name="Oval 255">
            <a:extLst>
              <a:ext uri="{FF2B5EF4-FFF2-40B4-BE49-F238E27FC236}">
                <a16:creationId xmlns:a16="http://schemas.microsoft.com/office/drawing/2014/main" id="{2A8E9BB8-EDDE-4C7C-9976-A51A7A3957B8}"/>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9F0935D-7F38-4462-998C-F1F6B15765D8}"/>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8078D7D-E307-4C34-9F8E-E2C13EE5B589}"/>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9D5F4A2-CE31-459B-BF4E-21FD1AA01EBD}"/>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6ABEDEE-8333-4767-9E45-CB1261DC5D0C}"/>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AF0B254-CACE-4703-ADE5-49F38E5504BE}"/>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6BE87B3-1176-47F2-AF0E-256414F659FB}"/>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9CBA5F8-FE3D-442B-9DF3-DF4A5CCE8839}"/>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F54D68-01E2-4840-B503-4C8B3641B2B3}"/>
              </a:ext>
            </a:extLst>
          </p:cNvPr>
          <p:cNvSpPr>
            <a:spLocks noChangeAspect="1"/>
          </p:cNvSpPr>
          <p:nvPr/>
        </p:nvSpPr>
        <p:spPr>
          <a:xfrm>
            <a:off x="9129511" y="6029369"/>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27778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7 L 0.12786 0.01737 L 0.12786 -0.2581 L -0.00026 -0.2581 L 0.00039 -0.24328 " pathEditMode="relative" rAng="0" ptsTypes="AAAAAA">
                                      <p:cBhvr>
                                        <p:cTn id="6" dur="400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500"/>
                                  </p:stCondLst>
                                  <p:childTnLst>
                                    <p:animMotion origin="layout" path="M -0.00026 0.00093 L -0.00026 0.01737 L 0.12786 0.01737 L 0.12786 -0.2581 L -0.00026 -0.2581 L 0.00039 -0.24328 " pathEditMode="relative" rAng="0" ptsTypes="AAAAAA">
                                      <p:cBhvr>
                                        <p:cTn id="8" dur="400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000"/>
                                  </p:stCondLst>
                                  <p:childTnLst>
                                    <p:animMotion origin="layout" path="M -0.00026 0.00093 L -0.00026 0.01737 L 0.12786 0.01737 L 0.12786 -0.2581 L -0.00026 -0.2581 L 0.00039 -0.24328 " pathEditMode="relative" rAng="0" ptsTypes="AAAAAA">
                                      <p:cBhvr>
                                        <p:cTn id="10" dur="400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1500"/>
                                  </p:stCondLst>
                                  <p:childTnLst>
                                    <p:animMotion origin="layout" path="M -0.00026 0.00093 L -0.00026 0.01737 L 0.12786 0.01737 L 0.12786 -0.2581 L -0.00026 -0.2581 L 0.00039 -0.24328 " pathEditMode="relative" rAng="0" ptsTypes="AAAAAA">
                                      <p:cBhvr>
                                        <p:cTn id="12" dur="400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2000"/>
                                  </p:stCondLst>
                                  <p:childTnLst>
                                    <p:animMotion origin="layout" path="M -0.00026 0.00093 L -0.00026 0.01737 L 0.12786 0.01737 L 0.12786 -0.2581 L -0.00026 -0.2581 L 0.00039 -0.24328 " pathEditMode="relative" rAng="0" ptsTypes="AAAAAA">
                                      <p:cBhvr>
                                        <p:cTn id="14" dur="4000" fill="hold"/>
                                        <p:tgtEl>
                                          <p:spTgt spid="200"/>
                                        </p:tgtEl>
                                        <p:attrNameLst>
                                          <p:attrName>ppt_x</p:attrName>
                                          <p:attrName>ppt_y</p:attrName>
                                        </p:attrNameLst>
                                      </p:cBhvr>
                                      <p:rCtr x="6406" y="-12130"/>
                                    </p:animMotion>
                                  </p:childTnLst>
                                </p:cTn>
                              </p:par>
                              <p:par>
                                <p:cTn id="15" presetID="0" presetClass="path" presetSubtype="0" repeatCount="indefinite" fill="hold" grpId="0" nodeType="withEffect">
                                  <p:stCondLst>
                                    <p:cond delay="2500"/>
                                  </p:stCondLst>
                                  <p:childTnLst>
                                    <p:animMotion origin="layout" path="M -0.00026 0.00093 L -0.00026 0.01737 L 0.12786 0.01737 L 0.12786 -0.2581 L -0.00026 -0.2581 L 0.00039 -0.24328 " pathEditMode="relative" rAng="0" ptsTypes="AAAAAA">
                                      <p:cBhvr>
                                        <p:cTn id="16" dur="4000" fill="hold"/>
                                        <p:tgtEl>
                                          <p:spTgt spid="201"/>
                                        </p:tgtEl>
                                        <p:attrNameLst>
                                          <p:attrName>ppt_x</p:attrName>
                                          <p:attrName>ppt_y</p:attrName>
                                        </p:attrNameLst>
                                      </p:cBhvr>
                                      <p:rCtr x="6406" y="-12130"/>
                                    </p:animMotion>
                                  </p:childTnLst>
                                </p:cTn>
                              </p:par>
                              <p:par>
                                <p:cTn id="17" presetID="0" presetClass="path" presetSubtype="0" repeatCount="indefinite" fill="hold" grpId="0" nodeType="withEffect">
                                  <p:stCondLst>
                                    <p:cond delay="3000"/>
                                  </p:stCondLst>
                                  <p:childTnLst>
                                    <p:animMotion origin="layout" path="M -0.00026 0.00093 L -0.00026 0.01737 L 0.12786 0.01737 L 0.12786 -0.2581 L -0.00026 -0.2581 L 0.00039 -0.24328 " pathEditMode="relative" rAng="0" ptsTypes="AAAAAA">
                                      <p:cBhvr>
                                        <p:cTn id="18" dur="4000" fill="hold"/>
                                        <p:tgtEl>
                                          <p:spTgt spid="202"/>
                                        </p:tgtEl>
                                        <p:attrNameLst>
                                          <p:attrName>ppt_x</p:attrName>
                                          <p:attrName>ppt_y</p:attrName>
                                        </p:attrNameLst>
                                      </p:cBhvr>
                                      <p:rCtr x="6406" y="-12130"/>
                                    </p:animMotion>
                                  </p:childTnLst>
                                </p:cTn>
                              </p:par>
                              <p:par>
                                <p:cTn id="19" presetID="0" presetClass="path" presetSubtype="0" repeatCount="indefinite" fill="hold" grpId="0" nodeType="withEffect">
                                  <p:stCondLst>
                                    <p:cond delay="3500"/>
                                  </p:stCondLst>
                                  <p:childTnLst>
                                    <p:animMotion origin="layout" path="M -0.00026 0.00093 L -0.00026 0.01737 L 0.12786 0.01737 L 0.12786 -0.2581 L -0.00026 -0.2581 L 0.00039 -0.24328 " pathEditMode="relative" rAng="0" ptsTypes="AAAAAA">
                                      <p:cBhvr>
                                        <p:cTn id="20" dur="4000" fill="hold"/>
                                        <p:tgtEl>
                                          <p:spTgt spid="204"/>
                                        </p:tgtEl>
                                        <p:attrNameLst>
                                          <p:attrName>ppt_x</p:attrName>
                                          <p:attrName>ppt_y</p:attrName>
                                        </p:attrNameLst>
                                      </p:cBhvr>
                                      <p:rCtr x="6406" y="-12130"/>
                                    </p:animMotion>
                                  </p:childTnLst>
                                </p:cTn>
                              </p:par>
                              <p:par>
                                <p:cTn id="21" presetID="0" presetClass="path" presetSubtype="0" repeatCount="indefinite" fill="hold" grpId="0" nodeType="withEffect">
                                  <p:stCondLst>
                                    <p:cond delay="0"/>
                                  </p:stCondLst>
                                  <p:childTnLst>
                                    <p:animMotion origin="layout" path="M -0.00027 0.00092 L -0.00027 0.01736 L 0.12786 0.01736 L 0.12786 -0.2581 L -0.00027 -0.2581 L 0.00039 -0.24329 " pathEditMode="relative" rAng="0" ptsTypes="AAAAAA">
                                      <p:cBhvr>
                                        <p:cTn id="22" dur="3000" fill="hold"/>
                                        <p:tgtEl>
                                          <p:spTgt spid="246"/>
                                        </p:tgtEl>
                                        <p:attrNameLst>
                                          <p:attrName>ppt_x</p:attrName>
                                          <p:attrName>ppt_y</p:attrName>
                                        </p:attrNameLst>
                                      </p:cBhvr>
                                      <p:rCtr x="6406" y="-12130"/>
                                    </p:animMotion>
                                  </p:childTnLst>
                                </p:cTn>
                              </p:par>
                              <p:par>
                                <p:cTn id="23" presetID="0" presetClass="path" presetSubtype="0" repeatCount="indefinite" fill="hold" grpId="0" nodeType="withEffect">
                                  <p:stCondLst>
                                    <p:cond delay="300"/>
                                  </p:stCondLst>
                                  <p:childTnLst>
                                    <p:animMotion origin="layout" path="M -0.00027 0.00092 L -0.00027 0.01736 L 0.12786 0.01736 L 0.12786 -0.2581 L -0.00027 -0.2581 L 0.00039 -0.24329 " pathEditMode="relative" rAng="0" ptsTypes="AAAAAA">
                                      <p:cBhvr>
                                        <p:cTn id="24" dur="3000" fill="hold"/>
                                        <p:tgtEl>
                                          <p:spTgt spid="256"/>
                                        </p:tgtEl>
                                        <p:attrNameLst>
                                          <p:attrName>ppt_x</p:attrName>
                                          <p:attrName>ppt_y</p:attrName>
                                        </p:attrNameLst>
                                      </p:cBhvr>
                                      <p:rCtr x="6406" y="-12130"/>
                                    </p:animMotion>
                                  </p:childTnLst>
                                </p:cTn>
                              </p:par>
                              <p:par>
                                <p:cTn id="25" presetID="0" presetClass="path" presetSubtype="0" repeatCount="indefinite" fill="hold" grpId="0" nodeType="withEffect">
                                  <p:stCondLst>
                                    <p:cond delay="600"/>
                                  </p:stCondLst>
                                  <p:childTnLst>
                                    <p:animMotion origin="layout" path="M -0.00027 0.00092 L -0.00027 0.01736 L 0.12786 0.01736 L 0.12786 -0.2581 L -0.00027 -0.2581 L 0.00039 -0.24329 " pathEditMode="relative" rAng="0" ptsTypes="AAAAAA">
                                      <p:cBhvr>
                                        <p:cTn id="26" dur="3000" fill="hold"/>
                                        <p:tgtEl>
                                          <p:spTgt spid="257"/>
                                        </p:tgtEl>
                                        <p:attrNameLst>
                                          <p:attrName>ppt_x</p:attrName>
                                          <p:attrName>ppt_y</p:attrName>
                                        </p:attrNameLst>
                                      </p:cBhvr>
                                      <p:rCtr x="6406" y="-12130"/>
                                    </p:animMotion>
                                  </p:childTnLst>
                                </p:cTn>
                              </p:par>
                              <p:par>
                                <p:cTn id="27" presetID="0" presetClass="path" presetSubtype="0" repeatCount="indefinite" fill="hold" grpId="0" nodeType="withEffect">
                                  <p:stCondLst>
                                    <p:cond delay="900"/>
                                  </p:stCondLst>
                                  <p:childTnLst>
                                    <p:animMotion origin="layout" path="M -0.00027 0.00092 L -0.00027 0.01736 L 0.12786 0.01736 L 0.12786 -0.2581 L -0.00027 -0.2581 L 0.00039 -0.24329 " pathEditMode="relative" rAng="0" ptsTypes="AAAAAA">
                                      <p:cBhvr>
                                        <p:cTn id="28" dur="3000" fill="hold"/>
                                        <p:tgtEl>
                                          <p:spTgt spid="258"/>
                                        </p:tgtEl>
                                        <p:attrNameLst>
                                          <p:attrName>ppt_x</p:attrName>
                                          <p:attrName>ppt_y</p:attrName>
                                        </p:attrNameLst>
                                      </p:cBhvr>
                                      <p:rCtr x="6406" y="-12130"/>
                                    </p:animMotion>
                                  </p:childTnLst>
                                </p:cTn>
                              </p:par>
                              <p:par>
                                <p:cTn id="29" presetID="0" presetClass="path" presetSubtype="0" repeatCount="indefinite" fill="hold" grpId="0" nodeType="withEffect">
                                  <p:stCondLst>
                                    <p:cond delay="1200"/>
                                  </p:stCondLst>
                                  <p:childTnLst>
                                    <p:animMotion origin="layout" path="M -0.00027 0.00092 L -0.00027 0.01736 L 0.12786 0.01736 L 0.12786 -0.2581 L -0.00027 -0.2581 L 0.00039 -0.24329 " pathEditMode="relative" rAng="0" ptsTypes="AAAAAA">
                                      <p:cBhvr>
                                        <p:cTn id="30" dur="3000" fill="hold"/>
                                        <p:tgtEl>
                                          <p:spTgt spid="259"/>
                                        </p:tgtEl>
                                        <p:attrNameLst>
                                          <p:attrName>ppt_x</p:attrName>
                                          <p:attrName>ppt_y</p:attrName>
                                        </p:attrNameLst>
                                      </p:cBhvr>
                                      <p:rCtr x="6406" y="-12130"/>
                                    </p:animMotion>
                                  </p:childTnLst>
                                </p:cTn>
                              </p:par>
                              <p:par>
                                <p:cTn id="31" presetID="0" presetClass="path" presetSubtype="0" repeatCount="indefinite" fill="hold" grpId="0" nodeType="withEffect">
                                  <p:stCondLst>
                                    <p:cond delay="1500"/>
                                  </p:stCondLst>
                                  <p:childTnLst>
                                    <p:animMotion origin="layout" path="M -0.00027 0.00092 L -0.00027 0.01736 L 0.12786 0.01736 L 0.12786 -0.2581 L -0.00027 -0.2581 L 0.00039 -0.24329 " pathEditMode="relative" rAng="0" ptsTypes="AAAAAA">
                                      <p:cBhvr>
                                        <p:cTn id="32" dur="3000" fill="hold"/>
                                        <p:tgtEl>
                                          <p:spTgt spid="260"/>
                                        </p:tgtEl>
                                        <p:attrNameLst>
                                          <p:attrName>ppt_x</p:attrName>
                                          <p:attrName>ppt_y</p:attrName>
                                        </p:attrNameLst>
                                      </p:cBhvr>
                                      <p:rCtr x="6406" y="-12130"/>
                                    </p:animMotion>
                                  </p:childTnLst>
                                </p:cTn>
                              </p:par>
                              <p:par>
                                <p:cTn id="33" presetID="0" presetClass="path" presetSubtype="0" repeatCount="indefinite" fill="hold" grpId="0" nodeType="withEffect">
                                  <p:stCondLst>
                                    <p:cond delay="1800"/>
                                  </p:stCondLst>
                                  <p:childTnLst>
                                    <p:animMotion origin="layout" path="M -0.00027 0.00092 L -0.00027 0.01736 L 0.12786 0.01736 L 0.12786 -0.2581 L -0.00027 -0.2581 L 0.00039 -0.24329 " pathEditMode="relative" rAng="0" ptsTypes="AAAAAA">
                                      <p:cBhvr>
                                        <p:cTn id="34" dur="3000" fill="hold"/>
                                        <p:tgtEl>
                                          <p:spTgt spid="261"/>
                                        </p:tgtEl>
                                        <p:attrNameLst>
                                          <p:attrName>ppt_x</p:attrName>
                                          <p:attrName>ppt_y</p:attrName>
                                        </p:attrNameLst>
                                      </p:cBhvr>
                                      <p:rCtr x="6406" y="-12130"/>
                                    </p:animMotion>
                                  </p:childTnLst>
                                </p:cTn>
                              </p:par>
                              <p:par>
                                <p:cTn id="35" presetID="0" presetClass="path" presetSubtype="0" repeatCount="indefinite" fill="hold" grpId="0" nodeType="withEffect">
                                  <p:stCondLst>
                                    <p:cond delay="2100"/>
                                  </p:stCondLst>
                                  <p:childTnLst>
                                    <p:animMotion origin="layout" path="M -0.00027 0.00092 L -0.00027 0.01736 L 0.12786 0.01736 L 0.12786 -0.2581 L -0.00027 -0.2581 L 0.00039 -0.24329 " pathEditMode="relative" rAng="0" ptsTypes="AAAAAA">
                                      <p:cBhvr>
                                        <p:cTn id="36" dur="3000" fill="hold"/>
                                        <p:tgtEl>
                                          <p:spTgt spid="262"/>
                                        </p:tgtEl>
                                        <p:attrNameLst>
                                          <p:attrName>ppt_x</p:attrName>
                                          <p:attrName>ppt_y</p:attrName>
                                        </p:attrNameLst>
                                      </p:cBhvr>
                                      <p:rCtr x="6406" y="-12130"/>
                                    </p:animMotion>
                                  </p:childTnLst>
                                </p:cTn>
                              </p:par>
                              <p:par>
                                <p:cTn id="37" presetID="0" presetClass="path" presetSubtype="0" repeatCount="indefinite" fill="hold" grpId="0" nodeType="withEffect">
                                  <p:stCondLst>
                                    <p:cond delay="2400"/>
                                  </p:stCondLst>
                                  <p:childTnLst>
                                    <p:animMotion origin="layout" path="M -0.00027 0.00092 L -0.00027 0.01736 L 0.12786 0.01736 L 0.12786 -0.2581 L -0.00027 -0.2581 L 0.00039 -0.24329 " pathEditMode="relative" rAng="0" ptsTypes="AAAAAA">
                                      <p:cBhvr>
                                        <p:cTn id="38" dur="3000" fill="hold"/>
                                        <p:tgtEl>
                                          <p:spTgt spid="263"/>
                                        </p:tgtEl>
                                        <p:attrNameLst>
                                          <p:attrName>ppt_x</p:attrName>
                                          <p:attrName>ppt_y</p:attrName>
                                        </p:attrNameLst>
                                      </p:cBhvr>
                                      <p:rCtr x="6406" y="-12130"/>
                                    </p:animMotion>
                                  </p:childTnLst>
                                </p:cTn>
                              </p:par>
                              <p:par>
                                <p:cTn id="39" presetID="0" presetClass="path" presetSubtype="0" repeatCount="indefinite" fill="hold" grpId="0" nodeType="withEffect">
                                  <p:stCondLst>
                                    <p:cond delay="2700"/>
                                  </p:stCondLst>
                                  <p:childTnLst>
                                    <p:animMotion origin="layout" path="M -0.00027 0.00092 L -0.00027 0.01736 L 0.12786 0.01736 L 0.12786 -0.2581 L -0.00027 -0.2581 L 0.00039 -0.24329 " pathEditMode="relative" rAng="0" ptsTypes="AAAAAA">
                                      <p:cBhvr>
                                        <p:cTn id="40" dur="3000" fill="hold"/>
                                        <p:tgtEl>
                                          <p:spTgt spid="264"/>
                                        </p:tgtEl>
                                        <p:attrNameLst>
                                          <p:attrName>ppt_x</p:attrName>
                                          <p:attrName>ppt_y</p:attrName>
                                        </p:attrNameLst>
                                      </p:cBhvr>
                                      <p:rCtr x="6406" y="-1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P spid="201" grpId="0" animBg="1"/>
      <p:bldP spid="202" grpId="0" animBg="1"/>
      <p:bldP spid="204" grpId="0" animBg="1"/>
      <p:bldP spid="246"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89FF0D1E-9CE2-4093-BFEE-795EB82E4D20}"/>
              </a:ext>
            </a:extLst>
          </p:cNvPr>
          <p:cNvPicPr>
            <a:picLocks noChangeAspect="1"/>
          </p:cNvPicPr>
          <p:nvPr/>
        </p:nvPicPr>
        <p:blipFill>
          <a:blip r:embed="rId2"/>
          <a:stretch>
            <a:fillRect/>
          </a:stretch>
        </p:blipFill>
        <p:spPr>
          <a:xfrm>
            <a:off x="8853707" y="4318501"/>
            <a:ext cx="1980703" cy="2066544"/>
          </a:xfrm>
          <a:prstGeom prst="rect">
            <a:avLst/>
          </a:prstGeom>
        </p:spPr>
      </p:pic>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180" name="TextBox 179">
            <a:extLst>
              <a:ext uri="{FF2B5EF4-FFF2-40B4-BE49-F238E27FC236}">
                <a16:creationId xmlns:a16="http://schemas.microsoft.com/office/drawing/2014/main" id="{2CB2B7C8-B897-BD4C-8CA2-CE1752AF2ADD}"/>
              </a:ext>
            </a:extLst>
          </p:cNvPr>
          <p:cNvSpPr txBox="1"/>
          <p:nvPr/>
        </p:nvSpPr>
        <p:spPr>
          <a:xfrm>
            <a:off x="4978563" y="208776"/>
            <a:ext cx="3107618"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2: </a:t>
            </a:r>
            <a:r>
              <a:rPr lang="en-US" sz="2400" dirty="0">
                <a:latin typeface="Bebas Neue" panose="020B0606020202050201"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18983" y="208776"/>
            <a:ext cx="3752307" cy="461665"/>
          </a:xfrm>
          <a:prstGeom prst="rect">
            <a:avLst/>
          </a:prstGeom>
          <a:noFill/>
        </p:spPr>
        <p:txBody>
          <a:bodyPr wrap="square" tIns="45720" bIns="45720" rtlCol="0">
            <a:spAutoFit/>
          </a:bodyPr>
          <a:lstStyle>
            <a:defPPr>
              <a:defRPr lang="en-US"/>
            </a:defPPr>
            <a:lvl1pPr algn="ctr">
              <a:defRPr sz="2400" b="1">
                <a:latin typeface="Bebas Neue" panose="020B0606020202050201" pitchFamily="34" charset="0"/>
                <a:cs typeface="Segoe UI Light" panose="020B0502040204020203" pitchFamily="34" charset="0"/>
              </a:defRPr>
            </a:lvl1pPr>
          </a:lstStyle>
          <a:p>
            <a:r>
              <a:rPr lang="en-US" dirty="0"/>
              <a:t>Circuit 3: Decrease Resistance</a:t>
            </a:r>
          </a:p>
        </p:txBody>
      </p:sp>
      <p:grpSp>
        <p:nvGrpSpPr>
          <p:cNvPr id="11" name="Group 10"/>
          <p:cNvGrpSpPr/>
          <p:nvPr/>
        </p:nvGrpSpPr>
        <p:grpSpPr>
          <a:xfrm>
            <a:off x="5686996" y="1281022"/>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602" y="36057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5901" y="362900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523" y="362075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158230"/>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2698053"/>
            <a:ext cx="1850081" cy="600164"/>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(more voltage)</a:t>
            </a:r>
            <a:endParaRPr lang="en-US" sz="1100" dirty="0">
              <a:solidFill>
                <a:srgbClr val="002060"/>
              </a:solidFill>
              <a:latin typeface="Segoe Condensed" panose="020B0606040200020203" pitchFamily="34" charset="0"/>
            </a:endParaRP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3569108"/>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117390"/>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2892850"/>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2" name="Group 1"/>
          <p:cNvGrpSpPr/>
          <p:nvPr/>
        </p:nvGrpSpPr>
        <p:grpSpPr>
          <a:xfrm>
            <a:off x="6673505" y="1813756"/>
            <a:ext cx="1691860" cy="738664"/>
            <a:chOff x="6673505" y="2310273"/>
            <a:chExt cx="1691860" cy="738664"/>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grpSp>
        <p:nvGrpSpPr>
          <p:cNvPr id="53" name="Group 52">
            <a:extLst>
              <a:ext uri="{FF2B5EF4-FFF2-40B4-BE49-F238E27FC236}">
                <a16:creationId xmlns:a16="http://schemas.microsoft.com/office/drawing/2014/main" id="{77644E29-ABC0-2A4E-9ADE-A2CA58C3386B}"/>
              </a:ext>
            </a:extLst>
          </p:cNvPr>
          <p:cNvGrpSpPr/>
          <p:nvPr/>
        </p:nvGrpSpPr>
        <p:grpSpPr>
          <a:xfrm>
            <a:off x="9289677" y="1300548"/>
            <a:ext cx="1623979" cy="2995345"/>
            <a:chOff x="8774836" y="1881051"/>
            <a:chExt cx="1623979" cy="2995345"/>
          </a:xfrm>
        </p:grpSpPr>
        <p:pic>
          <p:nvPicPr>
            <p:cNvPr id="205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937"/>
            <a:stretch/>
          </p:blipFill>
          <p:spPr bwMode="auto">
            <a:xfrm>
              <a:off x="8775919" y="1881051"/>
              <a:ext cx="1622896" cy="2693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13888"/>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2791406"/>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089196"/>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Water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3616237"/>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149274"/>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2924734"/>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2556537"/>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406116"/>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pic>
        <p:nvPicPr>
          <p:cNvPr id="25" name="Graphic 24" descr="Watering pot outline">
            <a:extLst>
              <a:ext uri="{FF2B5EF4-FFF2-40B4-BE49-F238E27FC236}">
                <a16:creationId xmlns:a16="http://schemas.microsoft.com/office/drawing/2014/main" id="{472C352D-7BB3-4C56-BF97-8FFFD2D83A1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5076344" y="693652"/>
            <a:ext cx="914400" cy="635523"/>
          </a:xfrm>
          <a:prstGeom prst="rect">
            <a:avLst/>
          </a:prstGeom>
        </p:spPr>
      </p:pic>
      <p:grpSp>
        <p:nvGrpSpPr>
          <p:cNvPr id="203" name="Group 202">
            <a:extLst>
              <a:ext uri="{FF2B5EF4-FFF2-40B4-BE49-F238E27FC236}">
                <a16:creationId xmlns:a16="http://schemas.microsoft.com/office/drawing/2014/main" id="{0E16C65B-51FF-4F0C-A50B-0717A2564D86}"/>
              </a:ext>
            </a:extLst>
          </p:cNvPr>
          <p:cNvGrpSpPr/>
          <p:nvPr/>
        </p:nvGrpSpPr>
        <p:grpSpPr>
          <a:xfrm>
            <a:off x="5120328" y="1204799"/>
            <a:ext cx="1294103" cy="506226"/>
            <a:chOff x="5725901" y="4102239"/>
            <a:chExt cx="1294103" cy="506226"/>
          </a:xfrm>
        </p:grpSpPr>
        <p:sp>
          <p:nvSpPr>
            <p:cNvPr id="205" name="Arc 204">
              <a:extLst>
                <a:ext uri="{FF2B5EF4-FFF2-40B4-BE49-F238E27FC236}">
                  <a16:creationId xmlns:a16="http://schemas.microsoft.com/office/drawing/2014/main" id="{80EFD8D8-C2D3-4430-9634-45FCF4C5B11B}"/>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6" name="Arc 205">
              <a:extLst>
                <a:ext uri="{FF2B5EF4-FFF2-40B4-BE49-F238E27FC236}">
                  <a16:creationId xmlns:a16="http://schemas.microsoft.com/office/drawing/2014/main" id="{E44672C1-B6B7-4D71-A7F2-B5CADC0F45E6}"/>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7" name="Arc 206">
              <a:extLst>
                <a:ext uri="{FF2B5EF4-FFF2-40B4-BE49-F238E27FC236}">
                  <a16:creationId xmlns:a16="http://schemas.microsoft.com/office/drawing/2014/main" id="{A332DFD1-9A74-4938-BCBB-1CF31275B842}"/>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9" name="Arc 208">
              <a:extLst>
                <a:ext uri="{FF2B5EF4-FFF2-40B4-BE49-F238E27FC236}">
                  <a16:creationId xmlns:a16="http://schemas.microsoft.com/office/drawing/2014/main" id="{CC5CC161-5A2B-4392-96C2-B39FC61DA30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0" name="Arc 209">
              <a:extLst>
                <a:ext uri="{FF2B5EF4-FFF2-40B4-BE49-F238E27FC236}">
                  <a16:creationId xmlns:a16="http://schemas.microsoft.com/office/drawing/2014/main" id="{2A8ECC28-B5F0-4764-ABAE-3504539425B6}"/>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cxnSp>
        <p:nvCxnSpPr>
          <p:cNvPr id="212" name="Straight Connector 211">
            <a:extLst>
              <a:ext uri="{FF2B5EF4-FFF2-40B4-BE49-F238E27FC236}">
                <a16:creationId xmlns:a16="http://schemas.microsoft.com/office/drawing/2014/main" id="{072F8B45-665A-46B7-95BA-6A275CF24F85}"/>
              </a:ext>
            </a:extLst>
          </p:cNvPr>
          <p:cNvCxnSpPr>
            <a:cxnSpLocks/>
          </p:cNvCxnSpPr>
          <p:nvPr/>
        </p:nvCxnSpPr>
        <p:spPr>
          <a:xfrm flipH="1">
            <a:off x="6258428" y="1038634"/>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BBBFDB0-E5D5-44BF-AFDA-5F1FEA778DA0}"/>
              </a:ext>
            </a:extLst>
          </p:cNvPr>
          <p:cNvSpPr txBox="1"/>
          <p:nvPr/>
        </p:nvSpPr>
        <p:spPr>
          <a:xfrm>
            <a:off x="6619523" y="827905"/>
            <a:ext cx="1937642" cy="507831"/>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Water level (pressure) is held constant. Assume same amount of water is added to tank as is exiting at bottom in both scenarios.</a:t>
            </a:r>
          </a:p>
        </p:txBody>
      </p:sp>
      <p:pic>
        <p:nvPicPr>
          <p:cNvPr id="214" name="Graphic 213" descr="Watering pot outline">
            <a:extLst>
              <a:ext uri="{FF2B5EF4-FFF2-40B4-BE49-F238E27FC236}">
                <a16:creationId xmlns:a16="http://schemas.microsoft.com/office/drawing/2014/main" id="{4CAF6F4C-C072-4C40-ABEC-6BD3753319D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8540597" y="719970"/>
            <a:ext cx="914400" cy="635523"/>
          </a:xfrm>
          <a:prstGeom prst="rect">
            <a:avLst/>
          </a:prstGeom>
        </p:spPr>
      </p:pic>
      <p:grpSp>
        <p:nvGrpSpPr>
          <p:cNvPr id="215" name="Group 214">
            <a:extLst>
              <a:ext uri="{FF2B5EF4-FFF2-40B4-BE49-F238E27FC236}">
                <a16:creationId xmlns:a16="http://schemas.microsoft.com/office/drawing/2014/main" id="{26AE7040-D0D5-45BF-9AA9-C848B7514E2B}"/>
              </a:ext>
            </a:extLst>
          </p:cNvPr>
          <p:cNvGrpSpPr/>
          <p:nvPr/>
        </p:nvGrpSpPr>
        <p:grpSpPr>
          <a:xfrm>
            <a:off x="8584581" y="1231117"/>
            <a:ext cx="1294103" cy="506226"/>
            <a:chOff x="5725901" y="4102239"/>
            <a:chExt cx="1294103" cy="506226"/>
          </a:xfrm>
        </p:grpSpPr>
        <p:sp>
          <p:nvSpPr>
            <p:cNvPr id="216" name="Arc 215">
              <a:extLst>
                <a:ext uri="{FF2B5EF4-FFF2-40B4-BE49-F238E27FC236}">
                  <a16:creationId xmlns:a16="http://schemas.microsoft.com/office/drawing/2014/main" id="{9AD7BF75-18C2-4043-BBBB-DBA685457FEF}"/>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7" name="Arc 216">
              <a:extLst>
                <a:ext uri="{FF2B5EF4-FFF2-40B4-BE49-F238E27FC236}">
                  <a16:creationId xmlns:a16="http://schemas.microsoft.com/office/drawing/2014/main" id="{E28B6D90-7079-4C1E-BA94-8EBEDCE1510B}"/>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8" name="Arc 217">
              <a:extLst>
                <a:ext uri="{FF2B5EF4-FFF2-40B4-BE49-F238E27FC236}">
                  <a16:creationId xmlns:a16="http://schemas.microsoft.com/office/drawing/2014/main" id="{64C183AC-788A-46C2-84E8-455AD62CA515}"/>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9" name="Arc 218">
              <a:extLst>
                <a:ext uri="{FF2B5EF4-FFF2-40B4-BE49-F238E27FC236}">
                  <a16:creationId xmlns:a16="http://schemas.microsoft.com/office/drawing/2014/main" id="{43A77780-EDF1-40D0-856F-A1C4EAEA5B6B}"/>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20" name="Arc 219">
              <a:extLst>
                <a:ext uri="{FF2B5EF4-FFF2-40B4-BE49-F238E27FC236}">
                  <a16:creationId xmlns:a16="http://schemas.microsoft.com/office/drawing/2014/main" id="{A0503CA6-291A-4D24-9931-FB2C758ED51C}"/>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22" name="Arc 221">
            <a:extLst>
              <a:ext uri="{FF2B5EF4-FFF2-40B4-BE49-F238E27FC236}">
                <a16:creationId xmlns:a16="http://schemas.microsoft.com/office/drawing/2014/main" id="{C664B63F-A65E-49D2-A631-657A3723F549}"/>
              </a:ext>
            </a:extLst>
          </p:cNvPr>
          <p:cNvSpPr/>
          <p:nvPr/>
        </p:nvSpPr>
        <p:spPr>
          <a:xfrm rot="21039630">
            <a:off x="8690980" y="121589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223" name="Straight Connector 222">
            <a:extLst>
              <a:ext uri="{FF2B5EF4-FFF2-40B4-BE49-F238E27FC236}">
                <a16:creationId xmlns:a16="http://schemas.microsoft.com/office/drawing/2014/main" id="{46D68CD3-F903-4935-9452-D5B00E0F3F16}"/>
              </a:ext>
            </a:extLst>
          </p:cNvPr>
          <p:cNvCxnSpPr>
            <a:cxnSpLocks/>
          </p:cNvCxnSpPr>
          <p:nvPr/>
        </p:nvCxnSpPr>
        <p:spPr>
          <a:xfrm flipH="1" flipV="1">
            <a:off x="8328785" y="934281"/>
            <a:ext cx="268729" cy="7385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7AD6C554-4928-47E3-A7F0-C267D1597C22}"/>
              </a:ext>
            </a:extLst>
          </p:cNvPr>
          <p:cNvSpPr txBox="1"/>
          <p:nvPr/>
        </p:nvSpPr>
        <p:spPr>
          <a:xfrm>
            <a:off x="924997" y="208776"/>
            <a:ext cx="3180824"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1: </a:t>
            </a:r>
            <a:r>
              <a:rPr lang="en-US" sz="2400" dirty="0">
                <a:latin typeface="Bebas Neue" panose="020B0606020202050201" pitchFamily="34" charset="0"/>
                <a:cs typeface="Segoe UI Light" panose="020B0502040204020203" pitchFamily="34" charset="0"/>
              </a:rPr>
              <a:t>Basic Circuit</a:t>
            </a:r>
          </a:p>
        </p:txBody>
      </p:sp>
      <p:sp>
        <p:nvSpPr>
          <p:cNvPr id="179" name="Arc 178">
            <a:extLst>
              <a:ext uri="{FF2B5EF4-FFF2-40B4-BE49-F238E27FC236}">
                <a16:creationId xmlns:a16="http://schemas.microsoft.com/office/drawing/2014/main" id="{2A3C5790-CD95-4264-88FE-F50D0BB02688}"/>
              </a:ext>
            </a:extLst>
          </p:cNvPr>
          <p:cNvSpPr/>
          <p:nvPr/>
        </p:nvSpPr>
        <p:spPr>
          <a:xfrm rot="21218995">
            <a:off x="5848062" y="358524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2" name="Arc 181">
            <a:extLst>
              <a:ext uri="{FF2B5EF4-FFF2-40B4-BE49-F238E27FC236}">
                <a16:creationId xmlns:a16="http://schemas.microsoft.com/office/drawing/2014/main" id="{3E66329C-DB71-497E-A32D-7D728EFCCB74}"/>
              </a:ext>
            </a:extLst>
          </p:cNvPr>
          <p:cNvSpPr/>
          <p:nvPr/>
        </p:nvSpPr>
        <p:spPr>
          <a:xfrm rot="21039630">
            <a:off x="5226618" y="1187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7"/>
          <a:stretch>
            <a:fillRect/>
          </a:stretch>
        </p:blipFill>
        <p:spPr>
          <a:xfrm>
            <a:off x="1444251" y="433244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1238989" y="623877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1238989" y="447645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127423" y="429127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127423" y="602377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1908992" y="440246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1898461" y="604556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3287366" y="521413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2081825" y="484241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2250491" y="517332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9D989AE-2E31-4C82-BB28-A6AFD7373334}"/>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6F49BBEC-115F-4325-8361-052DBEEE5234}"/>
              </a:ext>
            </a:extLst>
          </p:cNvPr>
          <p:cNvSpPr txBox="1"/>
          <p:nvPr/>
        </p:nvSpPr>
        <p:spPr>
          <a:xfrm>
            <a:off x="9355860" y="438461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252" name="TextBox 251">
            <a:extLst>
              <a:ext uri="{FF2B5EF4-FFF2-40B4-BE49-F238E27FC236}">
                <a16:creationId xmlns:a16="http://schemas.microsoft.com/office/drawing/2014/main" id="{A5433256-9B97-4577-8268-C88A795C729A}"/>
              </a:ext>
            </a:extLst>
          </p:cNvPr>
          <p:cNvSpPr txBox="1"/>
          <p:nvPr/>
        </p:nvSpPr>
        <p:spPr>
          <a:xfrm>
            <a:off x="9362261" y="602771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253" name="TextBox 252">
            <a:extLst>
              <a:ext uri="{FF2B5EF4-FFF2-40B4-BE49-F238E27FC236}">
                <a16:creationId xmlns:a16="http://schemas.microsoft.com/office/drawing/2014/main" id="{6A3D7F03-8F65-41A5-AC2C-4F92BC9721CC}"/>
              </a:ext>
            </a:extLst>
          </p:cNvPr>
          <p:cNvSpPr txBox="1"/>
          <p:nvPr/>
        </p:nvSpPr>
        <p:spPr>
          <a:xfrm>
            <a:off x="10751166" y="519628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254" name="Arc 253">
            <a:extLst>
              <a:ext uri="{FF2B5EF4-FFF2-40B4-BE49-F238E27FC236}">
                <a16:creationId xmlns:a16="http://schemas.microsoft.com/office/drawing/2014/main" id="{D183DF35-28A7-4E4F-A061-CB204C4B1B91}"/>
              </a:ext>
            </a:extLst>
          </p:cNvPr>
          <p:cNvSpPr/>
          <p:nvPr/>
        </p:nvSpPr>
        <p:spPr>
          <a:xfrm rot="4105888" flipV="1">
            <a:off x="9545625" y="4890214"/>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5" name="TextBox 254">
            <a:extLst>
              <a:ext uri="{FF2B5EF4-FFF2-40B4-BE49-F238E27FC236}">
                <a16:creationId xmlns:a16="http://schemas.microsoft.com/office/drawing/2014/main" id="{56C9FA67-4CFC-4CC0-8339-20AF733BA13B}"/>
              </a:ext>
            </a:extLst>
          </p:cNvPr>
          <p:cNvSpPr txBox="1"/>
          <p:nvPr/>
        </p:nvSpPr>
        <p:spPr>
          <a:xfrm>
            <a:off x="9714291" y="5221122"/>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sp>
        <p:nvSpPr>
          <p:cNvPr id="256" name="Oval 255">
            <a:extLst>
              <a:ext uri="{FF2B5EF4-FFF2-40B4-BE49-F238E27FC236}">
                <a16:creationId xmlns:a16="http://schemas.microsoft.com/office/drawing/2014/main" id="{2A8E9BB8-EDDE-4C7C-9976-A51A7A3957B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9F0935D-7F38-4462-998C-F1F6B15765D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8078D7D-E307-4C34-9F8E-E2C13EE5B58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9D5F4A2-CE31-459B-BF4E-21FD1AA01EBD}"/>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6ABEDEE-8333-4767-9E45-CB1261DC5D0C}"/>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AF0B254-CACE-4703-ADE5-49F38E5504BE}"/>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6BE87B3-1176-47F2-AF0E-256414F659FB}"/>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9CBA5F8-FE3D-442B-9DF3-DF4A5CCE883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F54D68-01E2-4840-B503-4C8B3641B2B3}"/>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3918ACA-82D2-48E2-8986-7CEB64CE5805}"/>
              </a:ext>
            </a:extLst>
          </p:cNvPr>
          <p:cNvPicPr>
            <a:picLocks noChangeAspect="1"/>
          </p:cNvPicPr>
          <p:nvPr/>
        </p:nvPicPr>
        <p:blipFill>
          <a:blip r:embed="rId8"/>
          <a:stretch>
            <a:fillRect/>
          </a:stretch>
        </p:blipFill>
        <p:spPr>
          <a:xfrm>
            <a:off x="5528324" y="4163570"/>
            <a:ext cx="1328785" cy="2452345"/>
          </a:xfrm>
          <a:prstGeom prst="rect">
            <a:avLst/>
          </a:prstGeom>
        </p:spPr>
      </p:pic>
      <p:pic>
        <p:nvPicPr>
          <p:cNvPr id="23" name="Picture 22">
            <a:extLst>
              <a:ext uri="{FF2B5EF4-FFF2-40B4-BE49-F238E27FC236}">
                <a16:creationId xmlns:a16="http://schemas.microsoft.com/office/drawing/2014/main" id="{51AAE62B-BD77-43E7-9DFD-FA7B56AFCA60}"/>
              </a:ext>
            </a:extLst>
          </p:cNvPr>
          <p:cNvPicPr>
            <a:picLocks noChangeAspect="1"/>
          </p:cNvPicPr>
          <p:nvPr/>
        </p:nvPicPr>
        <p:blipFill>
          <a:blip r:embed="rId9"/>
          <a:stretch>
            <a:fillRect/>
          </a:stretch>
        </p:blipFill>
        <p:spPr>
          <a:xfrm>
            <a:off x="6689632" y="5162942"/>
            <a:ext cx="148063" cy="390634"/>
          </a:xfrm>
          <a:prstGeom prst="rect">
            <a:avLst/>
          </a:prstGeom>
        </p:spPr>
      </p:pic>
      <p:sp>
        <p:nvSpPr>
          <p:cNvPr id="122" name="TextBox 121">
            <a:extLst>
              <a:ext uri="{FF2B5EF4-FFF2-40B4-BE49-F238E27FC236}">
                <a16:creationId xmlns:a16="http://schemas.microsoft.com/office/drawing/2014/main" id="{6125AEF0-3471-4C5E-85BE-A6B37ED5EF75}"/>
              </a:ext>
            </a:extLst>
          </p:cNvPr>
          <p:cNvSpPr txBox="1"/>
          <p:nvPr/>
        </p:nvSpPr>
        <p:spPr>
          <a:xfrm>
            <a:off x="5847254" y="4156003"/>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23" name="TextBox 122">
            <a:extLst>
              <a:ext uri="{FF2B5EF4-FFF2-40B4-BE49-F238E27FC236}">
                <a16:creationId xmlns:a16="http://schemas.microsoft.com/office/drawing/2014/main" id="{8D3C5186-E897-4FBB-85F4-94BF15F67D9D}"/>
              </a:ext>
            </a:extLst>
          </p:cNvPr>
          <p:cNvSpPr txBox="1"/>
          <p:nvPr/>
        </p:nvSpPr>
        <p:spPr>
          <a:xfrm>
            <a:off x="5835337" y="6317377"/>
            <a:ext cx="942535" cy="261610"/>
          </a:xfrm>
          <a:prstGeom prst="rect">
            <a:avLst/>
          </a:prstGeom>
          <a:noFill/>
        </p:spPr>
        <p:txBody>
          <a:bodyPr wrap="square" rtlCol="0">
            <a:spAutoFit/>
          </a:bodyPr>
          <a:lstStyle/>
          <a:p>
            <a:r>
              <a:rPr lang="en-US" sz="1100" dirty="0">
                <a:latin typeface="Segoe Condensed" panose="020B0606040200020203" pitchFamily="34" charset="0"/>
              </a:rPr>
              <a:t>3V</a:t>
            </a:r>
          </a:p>
        </p:txBody>
      </p:sp>
      <p:sp>
        <p:nvSpPr>
          <p:cNvPr id="124" name="TextBox 123">
            <a:extLst>
              <a:ext uri="{FF2B5EF4-FFF2-40B4-BE49-F238E27FC236}">
                <a16:creationId xmlns:a16="http://schemas.microsoft.com/office/drawing/2014/main" id="{2395DB3F-B2F6-4E3B-9A22-E8F22035004C}"/>
              </a:ext>
            </a:extLst>
          </p:cNvPr>
          <p:cNvSpPr txBox="1"/>
          <p:nvPr/>
        </p:nvSpPr>
        <p:spPr>
          <a:xfrm>
            <a:off x="6768732" y="5220968"/>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25" name="Arc 124">
            <a:extLst>
              <a:ext uri="{FF2B5EF4-FFF2-40B4-BE49-F238E27FC236}">
                <a16:creationId xmlns:a16="http://schemas.microsoft.com/office/drawing/2014/main" id="{1A82EB3C-A605-47A9-93FE-E59A0F6ED9B1}"/>
              </a:ext>
            </a:extLst>
          </p:cNvPr>
          <p:cNvSpPr/>
          <p:nvPr/>
        </p:nvSpPr>
        <p:spPr>
          <a:xfrm rot="5400000" flipV="1">
            <a:off x="5789700" y="4964136"/>
            <a:ext cx="1022605" cy="708133"/>
          </a:xfrm>
          <a:prstGeom prst="arc">
            <a:avLst>
              <a:gd name="adj1" fmla="val 18300862"/>
              <a:gd name="adj2" fmla="val 11480831"/>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6" name="TextBox 125">
            <a:extLst>
              <a:ext uri="{FF2B5EF4-FFF2-40B4-BE49-F238E27FC236}">
                <a16:creationId xmlns:a16="http://schemas.microsoft.com/office/drawing/2014/main" id="{5DAB1DA0-4650-4D53-89C2-6183F957C64B}"/>
              </a:ext>
            </a:extLst>
          </p:cNvPr>
          <p:cNvSpPr txBox="1"/>
          <p:nvPr/>
        </p:nvSpPr>
        <p:spPr>
          <a:xfrm>
            <a:off x="5997631" y="5214135"/>
            <a:ext cx="82078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cxnSp>
        <p:nvCxnSpPr>
          <p:cNvPr id="127" name="Straight Arrow Connector 126">
            <a:extLst>
              <a:ext uri="{FF2B5EF4-FFF2-40B4-BE49-F238E27FC236}">
                <a16:creationId xmlns:a16="http://schemas.microsoft.com/office/drawing/2014/main" id="{D77B82C8-BEBD-4BF5-B7A0-E5EF52DAC75E}"/>
              </a:ext>
            </a:extLst>
          </p:cNvPr>
          <p:cNvCxnSpPr>
            <a:cxnSpLocks/>
          </p:cNvCxnSpPr>
          <p:nvPr/>
        </p:nvCxnSpPr>
        <p:spPr>
          <a:xfrm>
            <a:off x="5502261" y="4230210"/>
            <a:ext cx="0" cy="2254996"/>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AAA5EA6-88FF-413F-A3B2-2C9C3F51E31D}"/>
              </a:ext>
            </a:extLst>
          </p:cNvPr>
          <p:cNvSpPr txBox="1"/>
          <p:nvPr/>
        </p:nvSpPr>
        <p:spPr>
          <a:xfrm>
            <a:off x="4163186" y="4878448"/>
            <a:ext cx="1313563" cy="769441"/>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Stack two batteries in series to increase electrical pressure </a:t>
            </a:r>
            <a:r>
              <a:rPr lang="en-US" sz="1000" dirty="0">
                <a:solidFill>
                  <a:srgbClr val="002060"/>
                </a:solidFill>
                <a:latin typeface="Segoe Condensed" panose="020B0606040200020203" pitchFamily="34" charset="0"/>
              </a:rPr>
              <a:t>(more voltage)</a:t>
            </a:r>
          </a:p>
        </p:txBody>
      </p:sp>
      <p:cxnSp>
        <p:nvCxnSpPr>
          <p:cNvPr id="130" name="Straight Connector 129">
            <a:extLst>
              <a:ext uri="{FF2B5EF4-FFF2-40B4-BE49-F238E27FC236}">
                <a16:creationId xmlns:a16="http://schemas.microsoft.com/office/drawing/2014/main" id="{EA4AD9CC-7475-4A5A-B29F-D693A42FC3D8}"/>
              </a:ext>
            </a:extLst>
          </p:cNvPr>
          <p:cNvCxnSpPr>
            <a:cxnSpLocks/>
          </p:cNvCxnSpPr>
          <p:nvPr/>
        </p:nvCxnSpPr>
        <p:spPr>
          <a:xfrm flipH="1" flipV="1">
            <a:off x="6916908" y="5489411"/>
            <a:ext cx="161898" cy="184929"/>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EA69074-8F0F-4F52-A905-8827E92DE923}"/>
              </a:ext>
            </a:extLst>
          </p:cNvPr>
          <p:cNvSpPr txBox="1"/>
          <p:nvPr/>
        </p:nvSpPr>
        <p:spPr>
          <a:xfrm>
            <a:off x="6933671" y="5673506"/>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held constant</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cxnSp>
        <p:nvCxnSpPr>
          <p:cNvPr id="133" name="Straight Connector 132">
            <a:extLst>
              <a:ext uri="{FF2B5EF4-FFF2-40B4-BE49-F238E27FC236}">
                <a16:creationId xmlns:a16="http://schemas.microsoft.com/office/drawing/2014/main" id="{AD61AFFB-A22A-426F-8508-D86EF1C9C568}"/>
              </a:ext>
            </a:extLst>
          </p:cNvPr>
          <p:cNvCxnSpPr>
            <a:cxnSpLocks/>
          </p:cNvCxnSpPr>
          <p:nvPr/>
        </p:nvCxnSpPr>
        <p:spPr>
          <a:xfrm flipH="1" flipV="1">
            <a:off x="6280330" y="5475745"/>
            <a:ext cx="94986" cy="48397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75EBDE0-8D45-4EA3-B3DF-13F7483ECC7A}"/>
              </a:ext>
            </a:extLst>
          </p:cNvPr>
          <p:cNvSpPr txBox="1"/>
          <p:nvPr/>
        </p:nvSpPr>
        <p:spPr>
          <a:xfrm>
            <a:off x="6011915" y="5915105"/>
            <a:ext cx="957735" cy="569387"/>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a:t>
            </a:r>
          </a:p>
          <a:p>
            <a:r>
              <a:rPr lang="en-US" sz="1100" dirty="0">
                <a:solidFill>
                  <a:srgbClr val="002060"/>
                </a:solidFill>
                <a:latin typeface="Segoe Condensed" panose="020B0606040200020203" pitchFamily="34" charset="0"/>
              </a:rPr>
              <a:t>current</a:t>
            </a:r>
          </a:p>
          <a:p>
            <a:r>
              <a:rPr lang="en-US" sz="800" dirty="0">
                <a:solidFill>
                  <a:srgbClr val="002060"/>
                </a:solidFill>
                <a:latin typeface="Segoe Condensed" panose="020B0606040200020203" pitchFamily="34" charset="0"/>
              </a:rPr>
              <a:t>(double Circuit 1)</a:t>
            </a:r>
          </a:p>
        </p:txBody>
      </p:sp>
      <p:cxnSp>
        <p:nvCxnSpPr>
          <p:cNvPr id="137" name="Straight Connector 136">
            <a:extLst>
              <a:ext uri="{FF2B5EF4-FFF2-40B4-BE49-F238E27FC236}">
                <a16:creationId xmlns:a16="http://schemas.microsoft.com/office/drawing/2014/main" id="{51CB2DD1-4047-417F-A836-D0670EAA6B3E}"/>
              </a:ext>
            </a:extLst>
          </p:cNvPr>
          <p:cNvCxnSpPr>
            <a:cxnSpLocks/>
          </p:cNvCxnSpPr>
          <p:nvPr/>
        </p:nvCxnSpPr>
        <p:spPr>
          <a:xfrm flipH="1" flipV="1">
            <a:off x="9997431" y="5459027"/>
            <a:ext cx="93794" cy="43064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A1B2C21-C913-465B-A881-2223E3BE8FB5}"/>
              </a:ext>
            </a:extLst>
          </p:cNvPr>
          <p:cNvCxnSpPr>
            <a:cxnSpLocks/>
          </p:cNvCxnSpPr>
          <p:nvPr/>
        </p:nvCxnSpPr>
        <p:spPr>
          <a:xfrm flipH="1" flipV="1">
            <a:off x="10917084" y="5454484"/>
            <a:ext cx="161898" cy="184929"/>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F41BE827-98C9-4ABF-A1B3-89C76A381B6F}"/>
              </a:ext>
            </a:extLst>
          </p:cNvPr>
          <p:cNvSpPr txBox="1"/>
          <p:nvPr/>
        </p:nvSpPr>
        <p:spPr>
          <a:xfrm>
            <a:off x="10933847" y="5638579"/>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decreased</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(half of Circuit 1)</a:t>
            </a:r>
            <a:endParaRPr lang="en-US" sz="1100" dirty="0">
              <a:solidFill>
                <a:srgbClr val="002060"/>
              </a:solidFill>
              <a:latin typeface="Segoe Condensed" panose="020B0606040200020203" pitchFamily="34" charset="0"/>
            </a:endParaRPr>
          </a:p>
        </p:txBody>
      </p:sp>
      <p:cxnSp>
        <p:nvCxnSpPr>
          <p:cNvPr id="143" name="Straight Arrow Connector 142">
            <a:extLst>
              <a:ext uri="{FF2B5EF4-FFF2-40B4-BE49-F238E27FC236}">
                <a16:creationId xmlns:a16="http://schemas.microsoft.com/office/drawing/2014/main" id="{8429942D-45FC-4B93-BFEA-2C0F538967CB}"/>
              </a:ext>
            </a:extLst>
          </p:cNvPr>
          <p:cNvCxnSpPr>
            <a:cxnSpLocks/>
          </p:cNvCxnSpPr>
          <p:nvPr/>
        </p:nvCxnSpPr>
        <p:spPr>
          <a:xfrm>
            <a:off x="8853707" y="4442797"/>
            <a:ext cx="0" cy="1732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68F7D5D5-62A7-4CB1-AB30-E31DD99D10DE}"/>
              </a:ext>
            </a:extLst>
          </p:cNvPr>
          <p:cNvSpPr txBox="1"/>
          <p:nvPr/>
        </p:nvSpPr>
        <p:spPr>
          <a:xfrm>
            <a:off x="7796922" y="4921747"/>
            <a:ext cx="1063726" cy="584775"/>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a:p>
            <a:pPr algn="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sp>
        <p:nvSpPr>
          <p:cNvPr id="146" name="Oval 145">
            <a:extLst>
              <a:ext uri="{FF2B5EF4-FFF2-40B4-BE49-F238E27FC236}">
                <a16:creationId xmlns:a16="http://schemas.microsoft.com/office/drawing/2014/main" id="{3A069672-8E81-4089-B814-80D2061046B2}"/>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0A2912D-F35A-49AB-91DE-49B66FB331E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521A983-4356-4F42-A702-E9799BB56CE6}"/>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216B09A-355B-4492-9C3C-F7175521302F}"/>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5FE2A16-B966-4AB9-90E0-28D77DB475F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C63C0D-D249-474E-973E-6E1A44EF082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7F4019C9-2C9F-482F-B212-5538AA2D475D}"/>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614D723-044B-43D3-8B34-2F559759488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71B5B2-EA64-4944-910F-459923D48FA4}"/>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212742E-F6CE-46B8-99EB-AC1C7DBDAB9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B2A6B193-7A92-438C-8C93-47BB3ECD11C3}"/>
              </a:ext>
            </a:extLst>
          </p:cNvPr>
          <p:cNvSpPr txBox="1"/>
          <p:nvPr/>
        </p:nvSpPr>
        <p:spPr>
          <a:xfrm>
            <a:off x="9669248" y="5872775"/>
            <a:ext cx="1328785" cy="384721"/>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current</a:t>
            </a:r>
          </a:p>
          <a:p>
            <a:r>
              <a:rPr lang="en-US" sz="800" dirty="0">
                <a:solidFill>
                  <a:srgbClr val="002060"/>
                </a:solidFill>
                <a:latin typeface="Segoe Condensed" panose="020B0606040200020203" pitchFamily="34" charset="0"/>
              </a:rPr>
              <a:t>(double Circuit 1)</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794847"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73" name="TextBox 172">
            <a:extLst>
              <a:ext uri="{FF2B5EF4-FFF2-40B4-BE49-F238E27FC236}">
                <a16:creationId xmlns:a16="http://schemas.microsoft.com/office/drawing/2014/main" id="{76000632-CA95-449D-B3A5-864DD663E7BA}"/>
              </a:ext>
            </a:extLst>
          </p:cNvPr>
          <p:cNvSpPr txBox="1"/>
          <p:nvPr/>
        </p:nvSpPr>
        <p:spPr>
          <a:xfrm>
            <a:off x="2959095" y="328412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174" name="TextBox 173">
            <a:extLst>
              <a:ext uri="{FF2B5EF4-FFF2-40B4-BE49-F238E27FC236}">
                <a16:creationId xmlns:a16="http://schemas.microsoft.com/office/drawing/2014/main" id="{688AD9C9-A320-42D1-BB9A-78D5472AF0AA}"/>
              </a:ext>
            </a:extLst>
          </p:cNvPr>
          <p:cNvSpPr txBox="1"/>
          <p:nvPr/>
        </p:nvSpPr>
        <p:spPr>
          <a:xfrm>
            <a:off x="2965314" y="255590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175" name="Straight Connector 174">
            <a:extLst>
              <a:ext uri="{FF2B5EF4-FFF2-40B4-BE49-F238E27FC236}">
                <a16:creationId xmlns:a16="http://schemas.microsoft.com/office/drawing/2014/main" id="{40E7A57C-C6D6-4442-9556-9160D20CB439}"/>
              </a:ext>
            </a:extLst>
          </p:cNvPr>
          <p:cNvCxnSpPr>
            <a:cxnSpLocks/>
          </p:cNvCxnSpPr>
          <p:nvPr/>
        </p:nvCxnSpPr>
        <p:spPr>
          <a:xfrm flipH="1">
            <a:off x="2654901" y="274964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DAD5C53-668C-466C-888E-8AA77C87F5FB}"/>
              </a:ext>
            </a:extLst>
          </p:cNvPr>
          <p:cNvSpPr txBox="1"/>
          <p:nvPr/>
        </p:nvSpPr>
        <p:spPr>
          <a:xfrm>
            <a:off x="2965314" y="1014985"/>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185" name="Freeform: Shape 184">
            <a:extLst>
              <a:ext uri="{FF2B5EF4-FFF2-40B4-BE49-F238E27FC236}">
                <a16:creationId xmlns:a16="http://schemas.microsoft.com/office/drawing/2014/main" id="{E1F6DA57-28B9-4727-ABEF-38EAD79ACDA7}"/>
              </a:ext>
            </a:extLst>
          </p:cNvPr>
          <p:cNvSpPr/>
          <p:nvPr/>
        </p:nvSpPr>
        <p:spPr>
          <a:xfrm>
            <a:off x="2767580" y="1178759"/>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43BAE2AB-11B5-4E0C-9DF7-56C4AD788C4B}"/>
              </a:ext>
            </a:extLst>
          </p:cNvPr>
          <p:cNvCxnSpPr>
            <a:cxnSpLocks/>
          </p:cNvCxnSpPr>
          <p:nvPr/>
        </p:nvCxnSpPr>
        <p:spPr>
          <a:xfrm flipH="1">
            <a:off x="1679709" y="3462503"/>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031A812B-8873-4A9B-BB32-CD5FBE602584}"/>
              </a:ext>
            </a:extLst>
          </p:cNvPr>
          <p:cNvSpPr txBox="1"/>
          <p:nvPr/>
        </p:nvSpPr>
        <p:spPr>
          <a:xfrm>
            <a:off x="652442" y="3281331"/>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221" name="Straight Connector 220">
            <a:extLst>
              <a:ext uri="{FF2B5EF4-FFF2-40B4-BE49-F238E27FC236}">
                <a16:creationId xmlns:a16="http://schemas.microsoft.com/office/drawing/2014/main" id="{D049E2DA-0373-4555-BCC8-9E449B537F93}"/>
              </a:ext>
            </a:extLst>
          </p:cNvPr>
          <p:cNvCxnSpPr>
            <a:cxnSpLocks/>
          </p:cNvCxnSpPr>
          <p:nvPr/>
        </p:nvCxnSpPr>
        <p:spPr>
          <a:xfrm flipH="1">
            <a:off x="1679709" y="241329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C02E40E-FD89-44F2-8E53-4A5983017C1E}"/>
              </a:ext>
            </a:extLst>
          </p:cNvPr>
          <p:cNvSpPr txBox="1"/>
          <p:nvPr/>
        </p:nvSpPr>
        <p:spPr>
          <a:xfrm>
            <a:off x="640333" y="223212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p:spTree>
    <p:extLst>
      <p:ext uri="{BB962C8B-B14F-4D97-AF65-F5344CB8AC3E}">
        <p14:creationId xmlns:p14="http://schemas.microsoft.com/office/powerpoint/2010/main" val="3596957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7 L 0.12786 0.01737 L 0.12786 -0.2581 L -0.00026 -0.2581 L 0.00039 -0.24328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6 0.00093 L -0.00026 0.01737 L 0.12786 0.01737 L 0.12786 -0.2581 L -0.00026 -0.2581 L 0.00039 -0.24328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6 0.00093 L -0.00026 0.01737 L 0.12786 0.01737 L 0.12786 -0.2581 L -0.00026 -0.2581 L 0.00039 -0.24328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6 0.00093 L -0.00026 0.01737 L 0.12786 0.01737 L 0.12786 -0.2581 L -0.00026 -0.2581 L 0.00039 -0.24328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6 0.00093 L -0.00026 0.01737 L 0.12786 0.01737 L 0.12786 -0.2581 L -0.00026 -0.2581 L 0.00039 -0.24328 " pathEditMode="relative" rAng="0" ptsTypes="AAAAAA">
                                      <p:cBhvr>
                                        <p:cTn id="14" dur="3750" fill="hold"/>
                                        <p:tgtEl>
                                          <p:spTgt spid="200"/>
                                        </p:tgtEl>
                                        <p:attrNameLst>
                                          <p:attrName>ppt_x</p:attrName>
                                          <p:attrName>ppt_y</p:attrName>
                                        </p:attrNameLst>
                                      </p:cBhvr>
                                      <p:rCtr x="6406" y="-12130"/>
                                    </p:animMotion>
                                  </p:childTnLst>
                                </p:cTn>
                              </p:par>
                              <p:par>
                                <p:cTn id="15" presetID="0" presetClass="path" presetSubtype="0" repeatCount="indefinite" fill="hold" grpId="0" nodeType="withEffect">
                                  <p:stCondLst>
                                    <p:cond delay="0"/>
                                  </p:stCondLst>
                                  <p:childTnLst>
                                    <p:animMotion origin="layout" path="M -0.00027 0.00092 L -0.00027 0.01736 L 0.12786 0.01736 L 0.12786 -0.25811 L -0.00027 -0.25811 L 0.00039 -0.24329 " pathEditMode="relative" rAng="0" ptsTypes="AAAAAA">
                                      <p:cBhvr>
                                        <p:cTn id="16" dur="3000" fill="hold"/>
                                        <p:tgtEl>
                                          <p:spTgt spid="246"/>
                                        </p:tgtEl>
                                        <p:attrNameLst>
                                          <p:attrName>ppt_x</p:attrName>
                                          <p:attrName>ppt_y</p:attrName>
                                        </p:attrNameLst>
                                      </p:cBhvr>
                                      <p:rCtr x="6406" y="-12130"/>
                                    </p:animMotion>
                                  </p:childTnLst>
                                </p:cTn>
                              </p:par>
                              <p:par>
                                <p:cTn id="17" presetID="0" presetClass="path" presetSubtype="0" repeatCount="indefinite" fill="hold" grpId="0" nodeType="withEffect">
                                  <p:stCondLst>
                                    <p:cond delay="300"/>
                                  </p:stCondLst>
                                  <p:childTnLst>
                                    <p:animMotion origin="layout" path="M -0.00027 0.00092 L -0.00027 0.01736 L 0.12786 0.01736 L 0.12786 -0.25811 L -0.00027 -0.25811 L 0.00039 -0.24329 " pathEditMode="relative" rAng="0" ptsTypes="AAAAAA">
                                      <p:cBhvr>
                                        <p:cTn id="18" dur="3000" fill="hold"/>
                                        <p:tgtEl>
                                          <p:spTgt spid="256"/>
                                        </p:tgtEl>
                                        <p:attrNameLst>
                                          <p:attrName>ppt_x</p:attrName>
                                          <p:attrName>ppt_y</p:attrName>
                                        </p:attrNameLst>
                                      </p:cBhvr>
                                      <p:rCtr x="6406" y="-12130"/>
                                    </p:animMotion>
                                  </p:childTnLst>
                                </p:cTn>
                              </p:par>
                              <p:par>
                                <p:cTn id="19" presetID="0" presetClass="path" presetSubtype="0" repeatCount="indefinite" fill="hold" grpId="0" nodeType="withEffect">
                                  <p:stCondLst>
                                    <p:cond delay="600"/>
                                  </p:stCondLst>
                                  <p:childTnLst>
                                    <p:animMotion origin="layout" path="M -0.00027 0.00092 L -0.00027 0.01736 L 0.12786 0.01736 L 0.12786 -0.25811 L -0.00027 -0.25811 L 0.00039 -0.24329 " pathEditMode="relative" rAng="0" ptsTypes="AAAAAA">
                                      <p:cBhvr>
                                        <p:cTn id="20" dur="3000" fill="hold"/>
                                        <p:tgtEl>
                                          <p:spTgt spid="257"/>
                                        </p:tgtEl>
                                        <p:attrNameLst>
                                          <p:attrName>ppt_x</p:attrName>
                                          <p:attrName>ppt_y</p:attrName>
                                        </p:attrNameLst>
                                      </p:cBhvr>
                                      <p:rCtr x="6406" y="-12130"/>
                                    </p:animMotion>
                                  </p:childTnLst>
                                </p:cTn>
                              </p:par>
                              <p:par>
                                <p:cTn id="21" presetID="0" presetClass="path" presetSubtype="0" repeatCount="indefinite" fill="hold" grpId="0" nodeType="withEffect">
                                  <p:stCondLst>
                                    <p:cond delay="900"/>
                                  </p:stCondLst>
                                  <p:childTnLst>
                                    <p:animMotion origin="layout" path="M -0.00027 0.00092 L -0.00027 0.01736 L 0.12786 0.01736 L 0.12786 -0.25811 L -0.00027 -0.25811 L 0.00039 -0.24329 " pathEditMode="relative" rAng="0" ptsTypes="AAAAAA">
                                      <p:cBhvr>
                                        <p:cTn id="22" dur="3000" fill="hold"/>
                                        <p:tgtEl>
                                          <p:spTgt spid="258"/>
                                        </p:tgtEl>
                                        <p:attrNameLst>
                                          <p:attrName>ppt_x</p:attrName>
                                          <p:attrName>ppt_y</p:attrName>
                                        </p:attrNameLst>
                                      </p:cBhvr>
                                      <p:rCtr x="6406" y="-12130"/>
                                    </p:animMotion>
                                  </p:childTnLst>
                                </p:cTn>
                              </p:par>
                              <p:par>
                                <p:cTn id="23" presetID="0" presetClass="path" presetSubtype="0" repeatCount="indefinite" fill="hold" grpId="0" nodeType="withEffect">
                                  <p:stCondLst>
                                    <p:cond delay="1200"/>
                                  </p:stCondLst>
                                  <p:childTnLst>
                                    <p:animMotion origin="layout" path="M -0.00027 0.00092 L -0.00027 0.01736 L 0.12786 0.01736 L 0.12786 -0.25811 L -0.00027 -0.25811 L 0.00039 -0.24329 " pathEditMode="relative" rAng="0" ptsTypes="AAAAAA">
                                      <p:cBhvr>
                                        <p:cTn id="24" dur="3000" fill="hold"/>
                                        <p:tgtEl>
                                          <p:spTgt spid="259"/>
                                        </p:tgtEl>
                                        <p:attrNameLst>
                                          <p:attrName>ppt_x</p:attrName>
                                          <p:attrName>ppt_y</p:attrName>
                                        </p:attrNameLst>
                                      </p:cBhvr>
                                      <p:rCtr x="6406" y="-12130"/>
                                    </p:animMotion>
                                  </p:childTnLst>
                                </p:cTn>
                              </p:par>
                              <p:par>
                                <p:cTn id="25" presetID="0" presetClass="path" presetSubtype="0" repeatCount="indefinite" fill="hold" grpId="0" nodeType="withEffect">
                                  <p:stCondLst>
                                    <p:cond delay="1500"/>
                                  </p:stCondLst>
                                  <p:childTnLst>
                                    <p:animMotion origin="layout" path="M -0.00027 0.00092 L -0.00027 0.01736 L 0.12786 0.01736 L 0.12786 -0.25811 L -0.00027 -0.25811 L 0.00039 -0.24329 " pathEditMode="relative" rAng="0" ptsTypes="AAAAAA">
                                      <p:cBhvr>
                                        <p:cTn id="26" dur="3000" fill="hold"/>
                                        <p:tgtEl>
                                          <p:spTgt spid="260"/>
                                        </p:tgtEl>
                                        <p:attrNameLst>
                                          <p:attrName>ppt_x</p:attrName>
                                          <p:attrName>ppt_y</p:attrName>
                                        </p:attrNameLst>
                                      </p:cBhvr>
                                      <p:rCtr x="6406" y="-12130"/>
                                    </p:animMotion>
                                  </p:childTnLst>
                                </p:cTn>
                              </p:par>
                              <p:par>
                                <p:cTn id="27" presetID="0" presetClass="path" presetSubtype="0" repeatCount="indefinite" fill="hold" grpId="0" nodeType="withEffect">
                                  <p:stCondLst>
                                    <p:cond delay="1800"/>
                                  </p:stCondLst>
                                  <p:childTnLst>
                                    <p:animMotion origin="layout" path="M -0.00027 0.00092 L -0.00027 0.01736 L 0.12786 0.01736 L 0.12786 -0.25811 L -0.00027 -0.25811 L 0.00039 -0.24329 " pathEditMode="relative" rAng="0" ptsTypes="AAAAAA">
                                      <p:cBhvr>
                                        <p:cTn id="28" dur="3000" fill="hold"/>
                                        <p:tgtEl>
                                          <p:spTgt spid="261"/>
                                        </p:tgtEl>
                                        <p:attrNameLst>
                                          <p:attrName>ppt_x</p:attrName>
                                          <p:attrName>ppt_y</p:attrName>
                                        </p:attrNameLst>
                                      </p:cBhvr>
                                      <p:rCtr x="6406" y="-12130"/>
                                    </p:animMotion>
                                  </p:childTnLst>
                                </p:cTn>
                              </p:par>
                              <p:par>
                                <p:cTn id="29" presetID="0" presetClass="path" presetSubtype="0" repeatCount="indefinite" fill="hold" grpId="0" nodeType="withEffect">
                                  <p:stCondLst>
                                    <p:cond delay="2100"/>
                                  </p:stCondLst>
                                  <p:childTnLst>
                                    <p:animMotion origin="layout" path="M -0.00027 0.00092 L -0.00027 0.01736 L 0.12786 0.01736 L 0.12786 -0.25811 L -0.00027 -0.25811 L 0.00039 -0.24329 " pathEditMode="relative" rAng="0" ptsTypes="AAAAAA">
                                      <p:cBhvr>
                                        <p:cTn id="30" dur="3000" fill="hold"/>
                                        <p:tgtEl>
                                          <p:spTgt spid="262"/>
                                        </p:tgtEl>
                                        <p:attrNameLst>
                                          <p:attrName>ppt_x</p:attrName>
                                          <p:attrName>ppt_y</p:attrName>
                                        </p:attrNameLst>
                                      </p:cBhvr>
                                      <p:rCtr x="6406" y="-12130"/>
                                    </p:animMotion>
                                  </p:childTnLst>
                                </p:cTn>
                              </p:par>
                              <p:par>
                                <p:cTn id="31" presetID="0" presetClass="path" presetSubtype="0" repeatCount="indefinite" fill="hold" grpId="0" nodeType="withEffect">
                                  <p:stCondLst>
                                    <p:cond delay="2400"/>
                                  </p:stCondLst>
                                  <p:childTnLst>
                                    <p:animMotion origin="layout" path="M -0.00027 0.00092 L -0.00027 0.01736 L 0.12786 0.01736 L 0.12786 -0.25811 L -0.00027 -0.25811 L 0.00039 -0.24329 " pathEditMode="relative" rAng="0" ptsTypes="AAAAAA">
                                      <p:cBhvr>
                                        <p:cTn id="32" dur="3000" fill="hold"/>
                                        <p:tgtEl>
                                          <p:spTgt spid="263"/>
                                        </p:tgtEl>
                                        <p:attrNameLst>
                                          <p:attrName>ppt_x</p:attrName>
                                          <p:attrName>ppt_y</p:attrName>
                                        </p:attrNameLst>
                                      </p:cBhvr>
                                      <p:rCtr x="6406" y="-12130"/>
                                    </p:animMotion>
                                  </p:childTnLst>
                                </p:cTn>
                              </p:par>
                              <p:par>
                                <p:cTn id="33" presetID="0" presetClass="path" presetSubtype="0" repeatCount="indefinite" fill="hold" grpId="0" nodeType="withEffect">
                                  <p:stCondLst>
                                    <p:cond delay="2700"/>
                                  </p:stCondLst>
                                  <p:childTnLst>
                                    <p:animMotion origin="layout" path="M -0.00027 0.00092 L -0.00027 0.01736 L 0.12786 0.01736 L 0.12786 -0.25811 L -0.00027 -0.25811 L 0.00039 -0.24329 " pathEditMode="relative" rAng="0" ptsTypes="AAAAAA">
                                      <p:cBhvr>
                                        <p:cTn id="34" dur="3000" fill="hold"/>
                                        <p:tgtEl>
                                          <p:spTgt spid="264"/>
                                        </p:tgtEl>
                                        <p:attrNameLst>
                                          <p:attrName>ppt_x</p:attrName>
                                          <p:attrName>ppt_y</p:attrName>
                                        </p:attrNameLst>
                                      </p:cBhvr>
                                      <p:rCtr x="6406" y="-12130"/>
                                    </p:animMotion>
                                  </p:childTnLst>
                                </p:cTn>
                              </p:par>
                              <p:par>
                                <p:cTn id="35" presetID="0" presetClass="path" presetSubtype="0" repeatCount="indefinite" fill="hold" grpId="0" nodeType="withEffect">
                                  <p:stCondLst>
                                    <p:cond delay="0"/>
                                  </p:stCondLst>
                                  <p:childTnLst>
                                    <p:animMotion origin="layout" path="M 4.79167E-6 -0.00718 L 4.79167E-6 0.01342 L 0.08281 0.01342 L 0.08281 -0.32986 L 4.79167E-6 -0.32986 L 0.00039 -0.31181 " pathEditMode="relative" rAng="0" ptsTypes="AAAAAA">
                                      <p:cBhvr>
                                        <p:cTn id="36" dur="3000" fill="hold"/>
                                        <p:tgtEl>
                                          <p:spTgt spid="146"/>
                                        </p:tgtEl>
                                        <p:attrNameLst>
                                          <p:attrName>ppt_x</p:attrName>
                                          <p:attrName>ppt_y</p:attrName>
                                        </p:attrNameLst>
                                      </p:cBhvr>
                                      <p:rCtr x="4141" y="-15116"/>
                                    </p:animMotion>
                                  </p:childTnLst>
                                </p:cTn>
                              </p:par>
                              <p:par>
                                <p:cTn id="37" presetID="0" presetClass="path" presetSubtype="0" repeatCount="indefinite" fill="hold" grpId="0" nodeType="withEffect">
                                  <p:stCondLst>
                                    <p:cond delay="300"/>
                                  </p:stCondLst>
                                  <p:childTnLst>
                                    <p:animMotion origin="layout" path="M 4.79167E-6 -0.00718 L 4.79167E-6 0.01342 L 0.08281 0.01342 L 0.08281 -0.32986 L 4.79167E-6 -0.32986 L 0.00039 -0.31181 " pathEditMode="relative" rAng="0" ptsTypes="AAAAAA">
                                      <p:cBhvr>
                                        <p:cTn id="38" dur="3000" fill="hold"/>
                                        <p:tgtEl>
                                          <p:spTgt spid="147"/>
                                        </p:tgtEl>
                                        <p:attrNameLst>
                                          <p:attrName>ppt_x</p:attrName>
                                          <p:attrName>ppt_y</p:attrName>
                                        </p:attrNameLst>
                                      </p:cBhvr>
                                      <p:rCtr x="4141" y="-15116"/>
                                    </p:animMotion>
                                  </p:childTnLst>
                                </p:cTn>
                              </p:par>
                              <p:par>
                                <p:cTn id="39" presetID="0" presetClass="path" presetSubtype="0" repeatCount="indefinite" fill="hold" grpId="0" nodeType="withEffect">
                                  <p:stCondLst>
                                    <p:cond delay="600"/>
                                  </p:stCondLst>
                                  <p:childTnLst>
                                    <p:animMotion origin="layout" path="M 4.79167E-6 -0.00672 L 4.79167E-6 0.01389 L 0.08281 0.01389 L 0.08281 -0.3294 L 4.79167E-6 -0.3294 L 0.00039 -0.31134 " pathEditMode="relative" rAng="0" ptsTypes="AAAAAA">
                                      <p:cBhvr>
                                        <p:cTn id="40" dur="3000" fill="hold"/>
                                        <p:tgtEl>
                                          <p:spTgt spid="148"/>
                                        </p:tgtEl>
                                        <p:attrNameLst>
                                          <p:attrName>ppt_x</p:attrName>
                                          <p:attrName>ppt_y</p:attrName>
                                        </p:attrNameLst>
                                      </p:cBhvr>
                                      <p:rCtr x="4141" y="-15116"/>
                                    </p:animMotion>
                                  </p:childTnLst>
                                </p:cTn>
                              </p:par>
                              <p:par>
                                <p:cTn id="41" presetID="0" presetClass="path" presetSubtype="0" repeatCount="indefinite" fill="hold" grpId="0" nodeType="withEffect">
                                  <p:stCondLst>
                                    <p:cond delay="900"/>
                                  </p:stCondLst>
                                  <p:childTnLst>
                                    <p:animMotion origin="layout" path="M 4.79167E-6 -0.00718 L 4.79167E-6 0.01342 L 0.08281 0.01342 L 0.08281 -0.32986 L 4.79167E-6 -0.32986 L 0.00039 -0.31181 " pathEditMode="relative" rAng="0" ptsTypes="AAAAAA">
                                      <p:cBhvr>
                                        <p:cTn id="42" dur="3000" fill="hold"/>
                                        <p:tgtEl>
                                          <p:spTgt spid="149"/>
                                        </p:tgtEl>
                                        <p:attrNameLst>
                                          <p:attrName>ppt_x</p:attrName>
                                          <p:attrName>ppt_y</p:attrName>
                                        </p:attrNameLst>
                                      </p:cBhvr>
                                      <p:rCtr x="4141" y="-15116"/>
                                    </p:animMotion>
                                  </p:childTnLst>
                                </p:cTn>
                              </p:par>
                              <p:par>
                                <p:cTn id="43" presetID="0" presetClass="path" presetSubtype="0" repeatCount="indefinite" fill="hold" grpId="0" nodeType="withEffect">
                                  <p:stCondLst>
                                    <p:cond delay="1200"/>
                                  </p:stCondLst>
                                  <p:childTnLst>
                                    <p:animMotion origin="layout" path="M 4.79167E-6 -0.00718 L 4.79167E-6 0.01342 L 0.08281 0.01342 L 0.08281 -0.32986 L 4.79167E-6 -0.32986 L 0.00039 -0.31181 " pathEditMode="relative" rAng="0" ptsTypes="AAAAAA">
                                      <p:cBhvr>
                                        <p:cTn id="44" dur="3000" fill="hold"/>
                                        <p:tgtEl>
                                          <p:spTgt spid="150"/>
                                        </p:tgtEl>
                                        <p:attrNameLst>
                                          <p:attrName>ppt_x</p:attrName>
                                          <p:attrName>ppt_y</p:attrName>
                                        </p:attrNameLst>
                                      </p:cBhvr>
                                      <p:rCtr x="4141" y="-15116"/>
                                    </p:animMotion>
                                  </p:childTnLst>
                                </p:cTn>
                              </p:par>
                              <p:par>
                                <p:cTn id="45" presetID="0" presetClass="path" presetSubtype="0" repeatCount="indefinite" fill="hold" grpId="0" nodeType="withEffect">
                                  <p:stCondLst>
                                    <p:cond delay="1500"/>
                                  </p:stCondLst>
                                  <p:childTnLst>
                                    <p:animMotion origin="layout" path="M 4.79167E-6 -0.00718 L 4.79167E-6 0.01342 L 0.08281 0.01342 L 0.08281 -0.32986 L 4.79167E-6 -0.32986 L 0.00039 -0.31181 " pathEditMode="relative" rAng="0" ptsTypes="AAAAAA">
                                      <p:cBhvr>
                                        <p:cTn id="46" dur="3000" fill="hold"/>
                                        <p:tgtEl>
                                          <p:spTgt spid="151"/>
                                        </p:tgtEl>
                                        <p:attrNameLst>
                                          <p:attrName>ppt_x</p:attrName>
                                          <p:attrName>ppt_y</p:attrName>
                                        </p:attrNameLst>
                                      </p:cBhvr>
                                      <p:rCtr x="4141" y="-15116"/>
                                    </p:animMotion>
                                  </p:childTnLst>
                                </p:cTn>
                              </p:par>
                              <p:par>
                                <p:cTn id="47" presetID="0" presetClass="path" presetSubtype="0" repeatCount="indefinite" fill="hold" grpId="0" nodeType="withEffect">
                                  <p:stCondLst>
                                    <p:cond delay="1800"/>
                                  </p:stCondLst>
                                  <p:childTnLst>
                                    <p:animMotion origin="layout" path="M 4.79167E-6 -0.00718 L 4.79167E-6 0.01342 L 0.08281 0.01342 L 0.08281 -0.32986 L 4.79167E-6 -0.32986 L 0.00039 -0.31181 " pathEditMode="relative" rAng="0" ptsTypes="AAAAAA">
                                      <p:cBhvr>
                                        <p:cTn id="48" dur="3000" fill="hold"/>
                                        <p:tgtEl>
                                          <p:spTgt spid="152"/>
                                        </p:tgtEl>
                                        <p:attrNameLst>
                                          <p:attrName>ppt_x</p:attrName>
                                          <p:attrName>ppt_y</p:attrName>
                                        </p:attrNameLst>
                                      </p:cBhvr>
                                      <p:rCtr x="4141" y="-15116"/>
                                    </p:animMotion>
                                  </p:childTnLst>
                                </p:cTn>
                              </p:par>
                              <p:par>
                                <p:cTn id="49" presetID="0" presetClass="path" presetSubtype="0" repeatCount="indefinite" fill="hold" grpId="0" nodeType="withEffect">
                                  <p:stCondLst>
                                    <p:cond delay="2100"/>
                                  </p:stCondLst>
                                  <p:childTnLst>
                                    <p:animMotion origin="layout" path="M 4.79167E-6 -0.00718 L 4.79167E-6 0.01342 L 0.08281 0.01342 L 0.08281 -0.32986 L 4.79167E-6 -0.32986 L 0.00039 -0.31181 " pathEditMode="relative" rAng="0" ptsTypes="AAAAAA">
                                      <p:cBhvr>
                                        <p:cTn id="50" dur="3000" fill="hold"/>
                                        <p:tgtEl>
                                          <p:spTgt spid="153"/>
                                        </p:tgtEl>
                                        <p:attrNameLst>
                                          <p:attrName>ppt_x</p:attrName>
                                          <p:attrName>ppt_y</p:attrName>
                                        </p:attrNameLst>
                                      </p:cBhvr>
                                      <p:rCtr x="4141" y="-15116"/>
                                    </p:animMotion>
                                  </p:childTnLst>
                                </p:cTn>
                              </p:par>
                              <p:par>
                                <p:cTn id="51" presetID="0" presetClass="path" presetSubtype="0" repeatCount="indefinite" fill="hold" grpId="0" nodeType="withEffect">
                                  <p:stCondLst>
                                    <p:cond delay="2400"/>
                                  </p:stCondLst>
                                  <p:childTnLst>
                                    <p:animMotion origin="layout" path="M 4.79167E-6 -0.00718 L 4.79167E-6 0.01342 L 0.08281 0.01342 L 0.08281 -0.32986 L 4.79167E-6 -0.32986 L 0.00039 -0.31181 " pathEditMode="relative" rAng="0" ptsTypes="AAAAAA">
                                      <p:cBhvr>
                                        <p:cTn id="52" dur="3000" fill="hold"/>
                                        <p:tgtEl>
                                          <p:spTgt spid="154"/>
                                        </p:tgtEl>
                                        <p:attrNameLst>
                                          <p:attrName>ppt_x</p:attrName>
                                          <p:attrName>ppt_y</p:attrName>
                                        </p:attrNameLst>
                                      </p:cBhvr>
                                      <p:rCtr x="4141" y="-15116"/>
                                    </p:animMotion>
                                  </p:childTnLst>
                                </p:cTn>
                              </p:par>
                              <p:par>
                                <p:cTn id="53" presetID="0" presetClass="path" presetSubtype="0" repeatCount="indefinite" fill="hold" grpId="0" nodeType="withEffect">
                                  <p:stCondLst>
                                    <p:cond delay="2700"/>
                                  </p:stCondLst>
                                  <p:childTnLst>
                                    <p:animMotion origin="layout" path="M 4.79167E-6 -0.00718 L 4.79167E-6 0.01342 L 0.08281 0.01342 L 0.08281 -0.32986 L 4.79167E-6 -0.32986 L 0.00039 -0.31181 " pathEditMode="relative" rAng="0" ptsTypes="AAAAAA">
                                      <p:cBhvr>
                                        <p:cTn id="54" dur="3000" fill="hold"/>
                                        <p:tgtEl>
                                          <p:spTgt spid="155"/>
                                        </p:tgtEl>
                                        <p:attrNameLst>
                                          <p:attrName>ppt_x</p:attrName>
                                          <p:attrName>ppt_y</p:attrName>
                                        </p:attrNameLst>
                                      </p:cBhvr>
                                      <p:rCtr x="4141" y="-1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P spid="246"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89FF0D1E-9CE2-4093-BFEE-795EB82E4D20}"/>
              </a:ext>
            </a:extLst>
          </p:cNvPr>
          <p:cNvPicPr>
            <a:picLocks noChangeAspect="1"/>
          </p:cNvPicPr>
          <p:nvPr/>
        </p:nvPicPr>
        <p:blipFill>
          <a:blip r:embed="rId2"/>
          <a:stretch>
            <a:fillRect/>
          </a:stretch>
        </p:blipFill>
        <p:spPr>
          <a:xfrm>
            <a:off x="8853707" y="4318501"/>
            <a:ext cx="1980703" cy="2066544"/>
          </a:xfrm>
          <a:prstGeom prst="rect">
            <a:avLst/>
          </a:prstGeom>
        </p:spPr>
      </p:pic>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180" name="TextBox 179">
            <a:extLst>
              <a:ext uri="{FF2B5EF4-FFF2-40B4-BE49-F238E27FC236}">
                <a16:creationId xmlns:a16="http://schemas.microsoft.com/office/drawing/2014/main" id="{2CB2B7C8-B897-BD4C-8CA2-CE1752AF2ADD}"/>
              </a:ext>
            </a:extLst>
          </p:cNvPr>
          <p:cNvSpPr txBox="1"/>
          <p:nvPr/>
        </p:nvSpPr>
        <p:spPr>
          <a:xfrm>
            <a:off x="4978563" y="208776"/>
            <a:ext cx="3107618"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2: </a:t>
            </a:r>
            <a:r>
              <a:rPr lang="en-US" sz="2400" dirty="0">
                <a:latin typeface="Bebas Neue" panose="020B0606020202050201"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18983" y="208776"/>
            <a:ext cx="3752307" cy="461665"/>
          </a:xfrm>
          <a:prstGeom prst="rect">
            <a:avLst/>
          </a:prstGeom>
          <a:noFill/>
        </p:spPr>
        <p:txBody>
          <a:bodyPr wrap="square" tIns="45720" bIns="45720" rtlCol="0">
            <a:spAutoFit/>
          </a:bodyPr>
          <a:lstStyle>
            <a:defPPr>
              <a:defRPr lang="en-US"/>
            </a:defPPr>
            <a:lvl1pPr algn="ctr">
              <a:defRPr sz="2400" b="1">
                <a:latin typeface="Bebas Neue" panose="020B0606020202050201" pitchFamily="34" charset="0"/>
                <a:cs typeface="Segoe UI Light" panose="020B0502040204020203" pitchFamily="34" charset="0"/>
              </a:defRPr>
            </a:lvl1pPr>
          </a:lstStyle>
          <a:p>
            <a:r>
              <a:rPr lang="en-US" dirty="0"/>
              <a:t>Circuit 3: Decrease Resistance</a:t>
            </a:r>
          </a:p>
        </p:txBody>
      </p:sp>
      <p:grpSp>
        <p:nvGrpSpPr>
          <p:cNvPr id="11" name="Group 10"/>
          <p:cNvGrpSpPr/>
          <p:nvPr/>
        </p:nvGrpSpPr>
        <p:grpSpPr>
          <a:xfrm>
            <a:off x="5686996" y="1281022"/>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602" y="36057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5901" y="362900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523" y="362075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158230"/>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2698053"/>
            <a:ext cx="1850081" cy="600164"/>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(more voltage)</a:t>
            </a:r>
            <a:endParaRPr lang="en-US" sz="1100" dirty="0">
              <a:solidFill>
                <a:srgbClr val="002060"/>
              </a:solidFill>
              <a:latin typeface="Segoe Condensed" panose="020B0606040200020203" pitchFamily="34" charset="0"/>
            </a:endParaRP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3569108"/>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117390"/>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2892850"/>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2" name="Group 1"/>
          <p:cNvGrpSpPr/>
          <p:nvPr/>
        </p:nvGrpSpPr>
        <p:grpSpPr>
          <a:xfrm>
            <a:off x="6673505" y="1813756"/>
            <a:ext cx="1691860" cy="738664"/>
            <a:chOff x="6673505" y="2310273"/>
            <a:chExt cx="1691860" cy="738664"/>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grpSp>
        <p:nvGrpSpPr>
          <p:cNvPr id="53" name="Group 52">
            <a:extLst>
              <a:ext uri="{FF2B5EF4-FFF2-40B4-BE49-F238E27FC236}">
                <a16:creationId xmlns:a16="http://schemas.microsoft.com/office/drawing/2014/main" id="{77644E29-ABC0-2A4E-9ADE-A2CA58C3386B}"/>
              </a:ext>
            </a:extLst>
          </p:cNvPr>
          <p:cNvGrpSpPr/>
          <p:nvPr/>
        </p:nvGrpSpPr>
        <p:grpSpPr>
          <a:xfrm>
            <a:off x="9289677" y="1300548"/>
            <a:ext cx="1623979" cy="2995345"/>
            <a:chOff x="8774836" y="1881051"/>
            <a:chExt cx="1623979" cy="2995345"/>
          </a:xfrm>
        </p:grpSpPr>
        <p:pic>
          <p:nvPicPr>
            <p:cNvPr id="205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937"/>
            <a:stretch/>
          </p:blipFill>
          <p:spPr bwMode="auto">
            <a:xfrm>
              <a:off x="8775919" y="1881051"/>
              <a:ext cx="1622896" cy="2693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13888"/>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2791406"/>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089196"/>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Water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3616237"/>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149274"/>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2924734"/>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2556537"/>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406116"/>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pic>
        <p:nvPicPr>
          <p:cNvPr id="25" name="Graphic 24" descr="Watering pot outline">
            <a:extLst>
              <a:ext uri="{FF2B5EF4-FFF2-40B4-BE49-F238E27FC236}">
                <a16:creationId xmlns:a16="http://schemas.microsoft.com/office/drawing/2014/main" id="{472C352D-7BB3-4C56-BF97-8FFFD2D83A1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5076344" y="693652"/>
            <a:ext cx="914400" cy="635523"/>
          </a:xfrm>
          <a:prstGeom prst="rect">
            <a:avLst/>
          </a:prstGeom>
        </p:spPr>
      </p:pic>
      <p:grpSp>
        <p:nvGrpSpPr>
          <p:cNvPr id="203" name="Group 202">
            <a:extLst>
              <a:ext uri="{FF2B5EF4-FFF2-40B4-BE49-F238E27FC236}">
                <a16:creationId xmlns:a16="http://schemas.microsoft.com/office/drawing/2014/main" id="{0E16C65B-51FF-4F0C-A50B-0717A2564D86}"/>
              </a:ext>
            </a:extLst>
          </p:cNvPr>
          <p:cNvGrpSpPr/>
          <p:nvPr/>
        </p:nvGrpSpPr>
        <p:grpSpPr>
          <a:xfrm>
            <a:off x="5120328" y="1204799"/>
            <a:ext cx="1294103" cy="506226"/>
            <a:chOff x="5725901" y="4102239"/>
            <a:chExt cx="1294103" cy="506226"/>
          </a:xfrm>
        </p:grpSpPr>
        <p:sp>
          <p:nvSpPr>
            <p:cNvPr id="205" name="Arc 204">
              <a:extLst>
                <a:ext uri="{FF2B5EF4-FFF2-40B4-BE49-F238E27FC236}">
                  <a16:creationId xmlns:a16="http://schemas.microsoft.com/office/drawing/2014/main" id="{80EFD8D8-C2D3-4430-9634-45FCF4C5B11B}"/>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6" name="Arc 205">
              <a:extLst>
                <a:ext uri="{FF2B5EF4-FFF2-40B4-BE49-F238E27FC236}">
                  <a16:creationId xmlns:a16="http://schemas.microsoft.com/office/drawing/2014/main" id="{E44672C1-B6B7-4D71-A7F2-B5CADC0F45E6}"/>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7" name="Arc 206">
              <a:extLst>
                <a:ext uri="{FF2B5EF4-FFF2-40B4-BE49-F238E27FC236}">
                  <a16:creationId xmlns:a16="http://schemas.microsoft.com/office/drawing/2014/main" id="{A332DFD1-9A74-4938-BCBB-1CF31275B842}"/>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9" name="Arc 208">
              <a:extLst>
                <a:ext uri="{FF2B5EF4-FFF2-40B4-BE49-F238E27FC236}">
                  <a16:creationId xmlns:a16="http://schemas.microsoft.com/office/drawing/2014/main" id="{CC5CC161-5A2B-4392-96C2-B39FC61DA30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0" name="Arc 209">
              <a:extLst>
                <a:ext uri="{FF2B5EF4-FFF2-40B4-BE49-F238E27FC236}">
                  <a16:creationId xmlns:a16="http://schemas.microsoft.com/office/drawing/2014/main" id="{2A8ECC28-B5F0-4764-ABAE-3504539425B6}"/>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cxnSp>
        <p:nvCxnSpPr>
          <p:cNvPr id="212" name="Straight Connector 211">
            <a:extLst>
              <a:ext uri="{FF2B5EF4-FFF2-40B4-BE49-F238E27FC236}">
                <a16:creationId xmlns:a16="http://schemas.microsoft.com/office/drawing/2014/main" id="{072F8B45-665A-46B7-95BA-6A275CF24F85}"/>
              </a:ext>
            </a:extLst>
          </p:cNvPr>
          <p:cNvCxnSpPr>
            <a:cxnSpLocks/>
          </p:cNvCxnSpPr>
          <p:nvPr/>
        </p:nvCxnSpPr>
        <p:spPr>
          <a:xfrm flipH="1">
            <a:off x="6258428" y="1038634"/>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BBBFDB0-E5D5-44BF-AFDA-5F1FEA778DA0}"/>
              </a:ext>
            </a:extLst>
          </p:cNvPr>
          <p:cNvSpPr txBox="1"/>
          <p:nvPr/>
        </p:nvSpPr>
        <p:spPr>
          <a:xfrm>
            <a:off x="6619523" y="827905"/>
            <a:ext cx="1937642" cy="507831"/>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Water level (pressure) is held constant by adding same amount of to tank as is exiting at bottom through the hole.</a:t>
            </a:r>
          </a:p>
        </p:txBody>
      </p:sp>
      <p:pic>
        <p:nvPicPr>
          <p:cNvPr id="214" name="Graphic 213" descr="Watering pot outline">
            <a:extLst>
              <a:ext uri="{FF2B5EF4-FFF2-40B4-BE49-F238E27FC236}">
                <a16:creationId xmlns:a16="http://schemas.microsoft.com/office/drawing/2014/main" id="{4CAF6F4C-C072-4C40-ABEC-6BD3753319D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8540597" y="719970"/>
            <a:ext cx="914400" cy="635523"/>
          </a:xfrm>
          <a:prstGeom prst="rect">
            <a:avLst/>
          </a:prstGeom>
        </p:spPr>
      </p:pic>
      <p:grpSp>
        <p:nvGrpSpPr>
          <p:cNvPr id="215" name="Group 214">
            <a:extLst>
              <a:ext uri="{FF2B5EF4-FFF2-40B4-BE49-F238E27FC236}">
                <a16:creationId xmlns:a16="http://schemas.microsoft.com/office/drawing/2014/main" id="{26AE7040-D0D5-45BF-9AA9-C848B7514E2B}"/>
              </a:ext>
            </a:extLst>
          </p:cNvPr>
          <p:cNvGrpSpPr/>
          <p:nvPr/>
        </p:nvGrpSpPr>
        <p:grpSpPr>
          <a:xfrm>
            <a:off x="8584581" y="1231117"/>
            <a:ext cx="1294103" cy="506226"/>
            <a:chOff x="5725901" y="4102239"/>
            <a:chExt cx="1294103" cy="506226"/>
          </a:xfrm>
        </p:grpSpPr>
        <p:sp>
          <p:nvSpPr>
            <p:cNvPr id="216" name="Arc 215">
              <a:extLst>
                <a:ext uri="{FF2B5EF4-FFF2-40B4-BE49-F238E27FC236}">
                  <a16:creationId xmlns:a16="http://schemas.microsoft.com/office/drawing/2014/main" id="{9AD7BF75-18C2-4043-BBBB-DBA685457FEF}"/>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7" name="Arc 216">
              <a:extLst>
                <a:ext uri="{FF2B5EF4-FFF2-40B4-BE49-F238E27FC236}">
                  <a16:creationId xmlns:a16="http://schemas.microsoft.com/office/drawing/2014/main" id="{E28B6D90-7079-4C1E-BA94-8EBEDCE1510B}"/>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8" name="Arc 217">
              <a:extLst>
                <a:ext uri="{FF2B5EF4-FFF2-40B4-BE49-F238E27FC236}">
                  <a16:creationId xmlns:a16="http://schemas.microsoft.com/office/drawing/2014/main" id="{64C183AC-788A-46C2-84E8-455AD62CA515}"/>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9" name="Arc 218">
              <a:extLst>
                <a:ext uri="{FF2B5EF4-FFF2-40B4-BE49-F238E27FC236}">
                  <a16:creationId xmlns:a16="http://schemas.microsoft.com/office/drawing/2014/main" id="{43A77780-EDF1-40D0-856F-A1C4EAEA5B6B}"/>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20" name="Arc 219">
              <a:extLst>
                <a:ext uri="{FF2B5EF4-FFF2-40B4-BE49-F238E27FC236}">
                  <a16:creationId xmlns:a16="http://schemas.microsoft.com/office/drawing/2014/main" id="{A0503CA6-291A-4D24-9931-FB2C758ED51C}"/>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22" name="Arc 221">
            <a:extLst>
              <a:ext uri="{FF2B5EF4-FFF2-40B4-BE49-F238E27FC236}">
                <a16:creationId xmlns:a16="http://schemas.microsoft.com/office/drawing/2014/main" id="{C664B63F-A65E-49D2-A631-657A3723F549}"/>
              </a:ext>
            </a:extLst>
          </p:cNvPr>
          <p:cNvSpPr/>
          <p:nvPr/>
        </p:nvSpPr>
        <p:spPr>
          <a:xfrm rot="21039630">
            <a:off x="8690980" y="121589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223" name="Straight Connector 222">
            <a:extLst>
              <a:ext uri="{FF2B5EF4-FFF2-40B4-BE49-F238E27FC236}">
                <a16:creationId xmlns:a16="http://schemas.microsoft.com/office/drawing/2014/main" id="{46D68CD3-F903-4935-9452-D5B00E0F3F16}"/>
              </a:ext>
            </a:extLst>
          </p:cNvPr>
          <p:cNvCxnSpPr>
            <a:cxnSpLocks/>
          </p:cNvCxnSpPr>
          <p:nvPr/>
        </p:nvCxnSpPr>
        <p:spPr>
          <a:xfrm flipH="1" flipV="1">
            <a:off x="8328785" y="934281"/>
            <a:ext cx="268729" cy="7385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7AD6C554-4928-47E3-A7F0-C267D1597C22}"/>
              </a:ext>
            </a:extLst>
          </p:cNvPr>
          <p:cNvSpPr txBox="1"/>
          <p:nvPr/>
        </p:nvSpPr>
        <p:spPr>
          <a:xfrm>
            <a:off x="924997" y="208776"/>
            <a:ext cx="3180824"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1: </a:t>
            </a:r>
            <a:r>
              <a:rPr lang="en-US" sz="2400" dirty="0">
                <a:latin typeface="Bebas Neue" panose="020B0606020202050201" pitchFamily="34" charset="0"/>
                <a:cs typeface="Segoe UI Light" panose="020B0502040204020203" pitchFamily="34" charset="0"/>
              </a:rPr>
              <a:t>Basic Circuit</a:t>
            </a:r>
          </a:p>
        </p:txBody>
      </p:sp>
      <p:sp>
        <p:nvSpPr>
          <p:cNvPr id="179" name="Arc 178">
            <a:extLst>
              <a:ext uri="{FF2B5EF4-FFF2-40B4-BE49-F238E27FC236}">
                <a16:creationId xmlns:a16="http://schemas.microsoft.com/office/drawing/2014/main" id="{2A3C5790-CD95-4264-88FE-F50D0BB02688}"/>
              </a:ext>
            </a:extLst>
          </p:cNvPr>
          <p:cNvSpPr/>
          <p:nvPr/>
        </p:nvSpPr>
        <p:spPr>
          <a:xfrm rot="21218995">
            <a:off x="5848062" y="358524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2" name="Arc 181">
            <a:extLst>
              <a:ext uri="{FF2B5EF4-FFF2-40B4-BE49-F238E27FC236}">
                <a16:creationId xmlns:a16="http://schemas.microsoft.com/office/drawing/2014/main" id="{3E66329C-DB71-497E-A32D-7D728EFCCB74}"/>
              </a:ext>
            </a:extLst>
          </p:cNvPr>
          <p:cNvSpPr/>
          <p:nvPr/>
        </p:nvSpPr>
        <p:spPr>
          <a:xfrm rot="21039630">
            <a:off x="5226618" y="1187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7"/>
          <a:stretch>
            <a:fillRect/>
          </a:stretch>
        </p:blipFill>
        <p:spPr>
          <a:xfrm>
            <a:off x="1444251" y="433244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1238989" y="623877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1238989" y="447645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127423" y="429127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127423" y="602377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1908992" y="440246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1898461" y="604556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3287366" y="521413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2081825" y="484241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2250491" y="517332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9D989AE-2E31-4C82-BB28-A6AFD7373334}"/>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6F49BBEC-115F-4325-8361-052DBEEE5234}"/>
              </a:ext>
            </a:extLst>
          </p:cNvPr>
          <p:cNvSpPr txBox="1"/>
          <p:nvPr/>
        </p:nvSpPr>
        <p:spPr>
          <a:xfrm>
            <a:off x="9355860" y="438461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252" name="TextBox 251">
            <a:extLst>
              <a:ext uri="{FF2B5EF4-FFF2-40B4-BE49-F238E27FC236}">
                <a16:creationId xmlns:a16="http://schemas.microsoft.com/office/drawing/2014/main" id="{A5433256-9B97-4577-8268-C88A795C729A}"/>
              </a:ext>
            </a:extLst>
          </p:cNvPr>
          <p:cNvSpPr txBox="1"/>
          <p:nvPr/>
        </p:nvSpPr>
        <p:spPr>
          <a:xfrm>
            <a:off x="9362261" y="602771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253" name="TextBox 252">
            <a:extLst>
              <a:ext uri="{FF2B5EF4-FFF2-40B4-BE49-F238E27FC236}">
                <a16:creationId xmlns:a16="http://schemas.microsoft.com/office/drawing/2014/main" id="{6A3D7F03-8F65-41A5-AC2C-4F92BC9721CC}"/>
              </a:ext>
            </a:extLst>
          </p:cNvPr>
          <p:cNvSpPr txBox="1"/>
          <p:nvPr/>
        </p:nvSpPr>
        <p:spPr>
          <a:xfrm>
            <a:off x="10751166" y="519628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254" name="Arc 253">
            <a:extLst>
              <a:ext uri="{FF2B5EF4-FFF2-40B4-BE49-F238E27FC236}">
                <a16:creationId xmlns:a16="http://schemas.microsoft.com/office/drawing/2014/main" id="{D183DF35-28A7-4E4F-A061-CB204C4B1B91}"/>
              </a:ext>
            </a:extLst>
          </p:cNvPr>
          <p:cNvSpPr/>
          <p:nvPr/>
        </p:nvSpPr>
        <p:spPr>
          <a:xfrm rot="4105888" flipV="1">
            <a:off x="9545625" y="4890214"/>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5" name="TextBox 254">
            <a:extLst>
              <a:ext uri="{FF2B5EF4-FFF2-40B4-BE49-F238E27FC236}">
                <a16:creationId xmlns:a16="http://schemas.microsoft.com/office/drawing/2014/main" id="{56C9FA67-4CFC-4CC0-8339-20AF733BA13B}"/>
              </a:ext>
            </a:extLst>
          </p:cNvPr>
          <p:cNvSpPr txBox="1"/>
          <p:nvPr/>
        </p:nvSpPr>
        <p:spPr>
          <a:xfrm>
            <a:off x="9714291" y="5221122"/>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sp>
        <p:nvSpPr>
          <p:cNvPr id="256" name="Oval 255">
            <a:extLst>
              <a:ext uri="{FF2B5EF4-FFF2-40B4-BE49-F238E27FC236}">
                <a16:creationId xmlns:a16="http://schemas.microsoft.com/office/drawing/2014/main" id="{2A8E9BB8-EDDE-4C7C-9976-A51A7A3957B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9F0935D-7F38-4462-998C-F1F6B15765D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8078D7D-E307-4C34-9F8E-E2C13EE5B58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9D5F4A2-CE31-459B-BF4E-21FD1AA01EBD}"/>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6ABEDEE-8333-4767-9E45-CB1261DC5D0C}"/>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AF0B254-CACE-4703-ADE5-49F38E5504BE}"/>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6BE87B3-1176-47F2-AF0E-256414F659FB}"/>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9CBA5F8-FE3D-442B-9DF3-DF4A5CCE883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F54D68-01E2-4840-B503-4C8B3641B2B3}"/>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3918ACA-82D2-48E2-8986-7CEB64CE5805}"/>
              </a:ext>
            </a:extLst>
          </p:cNvPr>
          <p:cNvPicPr>
            <a:picLocks noChangeAspect="1"/>
          </p:cNvPicPr>
          <p:nvPr/>
        </p:nvPicPr>
        <p:blipFill>
          <a:blip r:embed="rId8"/>
          <a:stretch>
            <a:fillRect/>
          </a:stretch>
        </p:blipFill>
        <p:spPr>
          <a:xfrm>
            <a:off x="5528324" y="4163570"/>
            <a:ext cx="1328785" cy="2452345"/>
          </a:xfrm>
          <a:prstGeom prst="rect">
            <a:avLst/>
          </a:prstGeom>
        </p:spPr>
      </p:pic>
      <p:pic>
        <p:nvPicPr>
          <p:cNvPr id="23" name="Picture 22">
            <a:extLst>
              <a:ext uri="{FF2B5EF4-FFF2-40B4-BE49-F238E27FC236}">
                <a16:creationId xmlns:a16="http://schemas.microsoft.com/office/drawing/2014/main" id="{51AAE62B-BD77-43E7-9DFD-FA7B56AFCA60}"/>
              </a:ext>
            </a:extLst>
          </p:cNvPr>
          <p:cNvPicPr>
            <a:picLocks noChangeAspect="1"/>
          </p:cNvPicPr>
          <p:nvPr/>
        </p:nvPicPr>
        <p:blipFill>
          <a:blip r:embed="rId9"/>
          <a:stretch>
            <a:fillRect/>
          </a:stretch>
        </p:blipFill>
        <p:spPr>
          <a:xfrm>
            <a:off x="6689632" y="5162942"/>
            <a:ext cx="148063" cy="390634"/>
          </a:xfrm>
          <a:prstGeom prst="rect">
            <a:avLst/>
          </a:prstGeom>
        </p:spPr>
      </p:pic>
      <p:sp>
        <p:nvSpPr>
          <p:cNvPr id="122" name="TextBox 121">
            <a:extLst>
              <a:ext uri="{FF2B5EF4-FFF2-40B4-BE49-F238E27FC236}">
                <a16:creationId xmlns:a16="http://schemas.microsoft.com/office/drawing/2014/main" id="{6125AEF0-3471-4C5E-85BE-A6B37ED5EF75}"/>
              </a:ext>
            </a:extLst>
          </p:cNvPr>
          <p:cNvSpPr txBox="1"/>
          <p:nvPr/>
        </p:nvSpPr>
        <p:spPr>
          <a:xfrm>
            <a:off x="5847254" y="4156003"/>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23" name="TextBox 122">
            <a:extLst>
              <a:ext uri="{FF2B5EF4-FFF2-40B4-BE49-F238E27FC236}">
                <a16:creationId xmlns:a16="http://schemas.microsoft.com/office/drawing/2014/main" id="{8D3C5186-E897-4FBB-85F4-94BF15F67D9D}"/>
              </a:ext>
            </a:extLst>
          </p:cNvPr>
          <p:cNvSpPr txBox="1"/>
          <p:nvPr/>
        </p:nvSpPr>
        <p:spPr>
          <a:xfrm>
            <a:off x="5835337" y="6317377"/>
            <a:ext cx="942535" cy="261610"/>
          </a:xfrm>
          <a:prstGeom prst="rect">
            <a:avLst/>
          </a:prstGeom>
          <a:noFill/>
        </p:spPr>
        <p:txBody>
          <a:bodyPr wrap="square" rtlCol="0">
            <a:spAutoFit/>
          </a:bodyPr>
          <a:lstStyle/>
          <a:p>
            <a:r>
              <a:rPr lang="en-US" sz="1100" dirty="0">
                <a:latin typeface="Segoe Condensed" panose="020B0606040200020203" pitchFamily="34" charset="0"/>
              </a:rPr>
              <a:t>3V</a:t>
            </a:r>
          </a:p>
        </p:txBody>
      </p:sp>
      <p:sp>
        <p:nvSpPr>
          <p:cNvPr id="124" name="TextBox 123">
            <a:extLst>
              <a:ext uri="{FF2B5EF4-FFF2-40B4-BE49-F238E27FC236}">
                <a16:creationId xmlns:a16="http://schemas.microsoft.com/office/drawing/2014/main" id="{2395DB3F-B2F6-4E3B-9A22-E8F22035004C}"/>
              </a:ext>
            </a:extLst>
          </p:cNvPr>
          <p:cNvSpPr txBox="1"/>
          <p:nvPr/>
        </p:nvSpPr>
        <p:spPr>
          <a:xfrm>
            <a:off x="6768732" y="5220968"/>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25" name="Arc 124">
            <a:extLst>
              <a:ext uri="{FF2B5EF4-FFF2-40B4-BE49-F238E27FC236}">
                <a16:creationId xmlns:a16="http://schemas.microsoft.com/office/drawing/2014/main" id="{1A82EB3C-A605-47A9-93FE-E59A0F6ED9B1}"/>
              </a:ext>
            </a:extLst>
          </p:cNvPr>
          <p:cNvSpPr/>
          <p:nvPr/>
        </p:nvSpPr>
        <p:spPr>
          <a:xfrm rot="5400000" flipV="1">
            <a:off x="5789700" y="4964136"/>
            <a:ext cx="1022605" cy="708133"/>
          </a:xfrm>
          <a:prstGeom prst="arc">
            <a:avLst>
              <a:gd name="adj1" fmla="val 18300862"/>
              <a:gd name="adj2" fmla="val 11480831"/>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6" name="TextBox 125">
            <a:extLst>
              <a:ext uri="{FF2B5EF4-FFF2-40B4-BE49-F238E27FC236}">
                <a16:creationId xmlns:a16="http://schemas.microsoft.com/office/drawing/2014/main" id="{5DAB1DA0-4650-4D53-89C2-6183F957C64B}"/>
              </a:ext>
            </a:extLst>
          </p:cNvPr>
          <p:cNvSpPr txBox="1"/>
          <p:nvPr/>
        </p:nvSpPr>
        <p:spPr>
          <a:xfrm>
            <a:off x="5997631" y="5214135"/>
            <a:ext cx="82078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cxnSp>
        <p:nvCxnSpPr>
          <p:cNvPr id="127" name="Straight Arrow Connector 126">
            <a:extLst>
              <a:ext uri="{FF2B5EF4-FFF2-40B4-BE49-F238E27FC236}">
                <a16:creationId xmlns:a16="http://schemas.microsoft.com/office/drawing/2014/main" id="{D77B82C8-BEBD-4BF5-B7A0-E5EF52DAC75E}"/>
              </a:ext>
            </a:extLst>
          </p:cNvPr>
          <p:cNvCxnSpPr>
            <a:cxnSpLocks/>
          </p:cNvCxnSpPr>
          <p:nvPr/>
        </p:nvCxnSpPr>
        <p:spPr>
          <a:xfrm>
            <a:off x="5502261" y="4230210"/>
            <a:ext cx="0" cy="2254996"/>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AAA5EA6-88FF-413F-A3B2-2C9C3F51E31D}"/>
              </a:ext>
            </a:extLst>
          </p:cNvPr>
          <p:cNvSpPr txBox="1"/>
          <p:nvPr/>
        </p:nvSpPr>
        <p:spPr>
          <a:xfrm>
            <a:off x="4163186" y="4878448"/>
            <a:ext cx="1313563" cy="769441"/>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Stack two batteries in series to increase electrical pressure </a:t>
            </a:r>
            <a:r>
              <a:rPr lang="en-US" sz="1000" dirty="0">
                <a:solidFill>
                  <a:srgbClr val="002060"/>
                </a:solidFill>
                <a:latin typeface="Segoe Condensed" panose="020B0606040200020203" pitchFamily="34" charset="0"/>
              </a:rPr>
              <a:t>(more voltage)</a:t>
            </a:r>
          </a:p>
        </p:txBody>
      </p:sp>
      <p:cxnSp>
        <p:nvCxnSpPr>
          <p:cNvPr id="130" name="Straight Connector 129">
            <a:extLst>
              <a:ext uri="{FF2B5EF4-FFF2-40B4-BE49-F238E27FC236}">
                <a16:creationId xmlns:a16="http://schemas.microsoft.com/office/drawing/2014/main" id="{EA4AD9CC-7475-4A5A-B29F-D693A42FC3D8}"/>
              </a:ext>
            </a:extLst>
          </p:cNvPr>
          <p:cNvCxnSpPr>
            <a:cxnSpLocks/>
          </p:cNvCxnSpPr>
          <p:nvPr/>
        </p:nvCxnSpPr>
        <p:spPr>
          <a:xfrm flipH="1">
            <a:off x="6929799" y="5051219"/>
            <a:ext cx="133039" cy="18528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EA69074-8F0F-4F52-A905-8827E92DE923}"/>
              </a:ext>
            </a:extLst>
          </p:cNvPr>
          <p:cNvSpPr txBox="1"/>
          <p:nvPr/>
        </p:nvSpPr>
        <p:spPr>
          <a:xfrm>
            <a:off x="6926935" y="4613499"/>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held constant</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cxnSp>
        <p:nvCxnSpPr>
          <p:cNvPr id="133" name="Straight Connector 132">
            <a:extLst>
              <a:ext uri="{FF2B5EF4-FFF2-40B4-BE49-F238E27FC236}">
                <a16:creationId xmlns:a16="http://schemas.microsoft.com/office/drawing/2014/main" id="{AD61AFFB-A22A-426F-8508-D86EF1C9C568}"/>
              </a:ext>
            </a:extLst>
          </p:cNvPr>
          <p:cNvCxnSpPr>
            <a:cxnSpLocks/>
          </p:cNvCxnSpPr>
          <p:nvPr/>
        </p:nvCxnSpPr>
        <p:spPr>
          <a:xfrm flipH="1" flipV="1">
            <a:off x="6280330" y="5475745"/>
            <a:ext cx="94986" cy="48397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75EBDE0-8D45-4EA3-B3DF-13F7483ECC7A}"/>
              </a:ext>
            </a:extLst>
          </p:cNvPr>
          <p:cNvSpPr txBox="1"/>
          <p:nvPr/>
        </p:nvSpPr>
        <p:spPr>
          <a:xfrm>
            <a:off x="6011915" y="5915105"/>
            <a:ext cx="957735" cy="569387"/>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a:t>
            </a:r>
          </a:p>
          <a:p>
            <a:r>
              <a:rPr lang="en-US" sz="1100" dirty="0">
                <a:solidFill>
                  <a:srgbClr val="002060"/>
                </a:solidFill>
                <a:latin typeface="Segoe Condensed" panose="020B0606040200020203" pitchFamily="34" charset="0"/>
              </a:rPr>
              <a:t>current</a:t>
            </a:r>
          </a:p>
          <a:p>
            <a:r>
              <a:rPr lang="en-US" sz="800" dirty="0">
                <a:solidFill>
                  <a:srgbClr val="002060"/>
                </a:solidFill>
                <a:latin typeface="Segoe Condensed" panose="020B0606040200020203" pitchFamily="34" charset="0"/>
              </a:rPr>
              <a:t>(double Circuit 1)</a:t>
            </a:r>
          </a:p>
        </p:txBody>
      </p:sp>
      <p:cxnSp>
        <p:nvCxnSpPr>
          <p:cNvPr id="137" name="Straight Connector 136">
            <a:extLst>
              <a:ext uri="{FF2B5EF4-FFF2-40B4-BE49-F238E27FC236}">
                <a16:creationId xmlns:a16="http://schemas.microsoft.com/office/drawing/2014/main" id="{51CB2DD1-4047-417F-A836-D0670EAA6B3E}"/>
              </a:ext>
            </a:extLst>
          </p:cNvPr>
          <p:cNvCxnSpPr>
            <a:cxnSpLocks/>
          </p:cNvCxnSpPr>
          <p:nvPr/>
        </p:nvCxnSpPr>
        <p:spPr>
          <a:xfrm flipH="1" flipV="1">
            <a:off x="9997431" y="5459027"/>
            <a:ext cx="93794" cy="43064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A1B2C21-C913-465B-A881-2223E3BE8FB5}"/>
              </a:ext>
            </a:extLst>
          </p:cNvPr>
          <p:cNvCxnSpPr>
            <a:cxnSpLocks/>
          </p:cNvCxnSpPr>
          <p:nvPr/>
        </p:nvCxnSpPr>
        <p:spPr>
          <a:xfrm flipH="1">
            <a:off x="10890533" y="5067300"/>
            <a:ext cx="120367" cy="17070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F41BE827-98C9-4ABF-A1B3-89C76A381B6F}"/>
              </a:ext>
            </a:extLst>
          </p:cNvPr>
          <p:cNvSpPr txBox="1"/>
          <p:nvPr/>
        </p:nvSpPr>
        <p:spPr>
          <a:xfrm>
            <a:off x="10926332" y="4613499"/>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decreased</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(half of Circuit 1)</a:t>
            </a:r>
            <a:endParaRPr lang="en-US" sz="1100" dirty="0">
              <a:solidFill>
                <a:srgbClr val="002060"/>
              </a:solidFill>
              <a:latin typeface="Segoe Condensed" panose="020B0606040200020203" pitchFamily="34" charset="0"/>
            </a:endParaRPr>
          </a:p>
        </p:txBody>
      </p:sp>
      <p:cxnSp>
        <p:nvCxnSpPr>
          <p:cNvPr id="143" name="Straight Arrow Connector 142">
            <a:extLst>
              <a:ext uri="{FF2B5EF4-FFF2-40B4-BE49-F238E27FC236}">
                <a16:creationId xmlns:a16="http://schemas.microsoft.com/office/drawing/2014/main" id="{8429942D-45FC-4B93-BFEA-2C0F538967CB}"/>
              </a:ext>
            </a:extLst>
          </p:cNvPr>
          <p:cNvCxnSpPr>
            <a:cxnSpLocks/>
          </p:cNvCxnSpPr>
          <p:nvPr/>
        </p:nvCxnSpPr>
        <p:spPr>
          <a:xfrm>
            <a:off x="8853707" y="4442797"/>
            <a:ext cx="0" cy="1732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68F7D5D5-62A7-4CB1-AB30-E31DD99D10DE}"/>
              </a:ext>
            </a:extLst>
          </p:cNvPr>
          <p:cNvSpPr txBox="1"/>
          <p:nvPr/>
        </p:nvSpPr>
        <p:spPr>
          <a:xfrm>
            <a:off x="7796922" y="4921747"/>
            <a:ext cx="1063726" cy="584775"/>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a:p>
            <a:pPr algn="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sp>
        <p:nvSpPr>
          <p:cNvPr id="146" name="Oval 145">
            <a:extLst>
              <a:ext uri="{FF2B5EF4-FFF2-40B4-BE49-F238E27FC236}">
                <a16:creationId xmlns:a16="http://schemas.microsoft.com/office/drawing/2014/main" id="{3A069672-8E81-4089-B814-80D2061046B2}"/>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0A2912D-F35A-49AB-91DE-49B66FB331E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521A983-4356-4F42-A702-E9799BB56CE6}"/>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216B09A-355B-4492-9C3C-F7175521302F}"/>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5FE2A16-B966-4AB9-90E0-28D77DB475F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C63C0D-D249-474E-973E-6E1A44EF082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7F4019C9-2C9F-482F-B212-5538AA2D475D}"/>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614D723-044B-43D3-8B34-2F559759488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71B5B2-EA64-4944-910F-459923D48FA4}"/>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212742E-F6CE-46B8-99EB-AC1C7DBDAB9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B2A6B193-7A92-438C-8C93-47BB3ECD11C3}"/>
              </a:ext>
            </a:extLst>
          </p:cNvPr>
          <p:cNvSpPr txBox="1"/>
          <p:nvPr/>
        </p:nvSpPr>
        <p:spPr>
          <a:xfrm>
            <a:off x="9669248" y="5872775"/>
            <a:ext cx="1328785" cy="384721"/>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current</a:t>
            </a:r>
          </a:p>
          <a:p>
            <a:r>
              <a:rPr lang="en-US" sz="800" dirty="0">
                <a:solidFill>
                  <a:srgbClr val="002060"/>
                </a:solidFill>
                <a:latin typeface="Segoe Condensed" panose="020B0606040200020203" pitchFamily="34" charset="0"/>
              </a:rPr>
              <a:t>(double Circuit 1)</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794847"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73" name="TextBox 172">
            <a:extLst>
              <a:ext uri="{FF2B5EF4-FFF2-40B4-BE49-F238E27FC236}">
                <a16:creationId xmlns:a16="http://schemas.microsoft.com/office/drawing/2014/main" id="{76000632-CA95-449D-B3A5-864DD663E7BA}"/>
              </a:ext>
            </a:extLst>
          </p:cNvPr>
          <p:cNvSpPr txBox="1"/>
          <p:nvPr/>
        </p:nvSpPr>
        <p:spPr>
          <a:xfrm>
            <a:off x="2959095" y="328412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174" name="TextBox 173">
            <a:extLst>
              <a:ext uri="{FF2B5EF4-FFF2-40B4-BE49-F238E27FC236}">
                <a16:creationId xmlns:a16="http://schemas.microsoft.com/office/drawing/2014/main" id="{688AD9C9-A320-42D1-BB9A-78D5472AF0AA}"/>
              </a:ext>
            </a:extLst>
          </p:cNvPr>
          <p:cNvSpPr txBox="1"/>
          <p:nvPr/>
        </p:nvSpPr>
        <p:spPr>
          <a:xfrm>
            <a:off x="2965314" y="255590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175" name="Straight Connector 174">
            <a:extLst>
              <a:ext uri="{FF2B5EF4-FFF2-40B4-BE49-F238E27FC236}">
                <a16:creationId xmlns:a16="http://schemas.microsoft.com/office/drawing/2014/main" id="{40E7A57C-C6D6-4442-9556-9160D20CB439}"/>
              </a:ext>
            </a:extLst>
          </p:cNvPr>
          <p:cNvCxnSpPr>
            <a:cxnSpLocks/>
          </p:cNvCxnSpPr>
          <p:nvPr/>
        </p:nvCxnSpPr>
        <p:spPr>
          <a:xfrm flipH="1">
            <a:off x="2654901" y="274964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DAD5C53-668C-466C-888E-8AA77C87F5FB}"/>
              </a:ext>
            </a:extLst>
          </p:cNvPr>
          <p:cNvSpPr txBox="1"/>
          <p:nvPr/>
        </p:nvSpPr>
        <p:spPr>
          <a:xfrm>
            <a:off x="2965314" y="1014985"/>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185" name="Freeform: Shape 184">
            <a:extLst>
              <a:ext uri="{FF2B5EF4-FFF2-40B4-BE49-F238E27FC236}">
                <a16:creationId xmlns:a16="http://schemas.microsoft.com/office/drawing/2014/main" id="{E1F6DA57-28B9-4727-ABEF-38EAD79ACDA7}"/>
              </a:ext>
            </a:extLst>
          </p:cNvPr>
          <p:cNvSpPr/>
          <p:nvPr/>
        </p:nvSpPr>
        <p:spPr>
          <a:xfrm>
            <a:off x="2767580" y="1178759"/>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43BAE2AB-11B5-4E0C-9DF7-56C4AD788C4B}"/>
              </a:ext>
            </a:extLst>
          </p:cNvPr>
          <p:cNvCxnSpPr>
            <a:cxnSpLocks/>
          </p:cNvCxnSpPr>
          <p:nvPr/>
        </p:nvCxnSpPr>
        <p:spPr>
          <a:xfrm flipH="1">
            <a:off x="1679709" y="3462503"/>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031A812B-8873-4A9B-BB32-CD5FBE602584}"/>
              </a:ext>
            </a:extLst>
          </p:cNvPr>
          <p:cNvSpPr txBox="1"/>
          <p:nvPr/>
        </p:nvSpPr>
        <p:spPr>
          <a:xfrm>
            <a:off x="652442" y="3281331"/>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221" name="Straight Connector 220">
            <a:extLst>
              <a:ext uri="{FF2B5EF4-FFF2-40B4-BE49-F238E27FC236}">
                <a16:creationId xmlns:a16="http://schemas.microsoft.com/office/drawing/2014/main" id="{D049E2DA-0373-4555-BCC8-9E449B537F93}"/>
              </a:ext>
            </a:extLst>
          </p:cNvPr>
          <p:cNvCxnSpPr>
            <a:cxnSpLocks/>
          </p:cNvCxnSpPr>
          <p:nvPr/>
        </p:nvCxnSpPr>
        <p:spPr>
          <a:xfrm flipH="1">
            <a:off x="1679709" y="241329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C02E40E-FD89-44F2-8E53-4A5983017C1E}"/>
              </a:ext>
            </a:extLst>
          </p:cNvPr>
          <p:cNvSpPr txBox="1"/>
          <p:nvPr/>
        </p:nvSpPr>
        <p:spPr>
          <a:xfrm>
            <a:off x="640333" y="223212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DE1304-EAD0-46F1-BE95-3079E93A3F9A}"/>
                  </a:ext>
                </a:extLst>
              </p:cNvPr>
              <p:cNvSpPr txBox="1"/>
              <p:nvPr/>
            </p:nvSpPr>
            <p:spPr>
              <a:xfrm>
                <a:off x="6902374" y="6247124"/>
                <a:ext cx="1064843"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3</m:t>
                          </m:r>
                          <m:r>
                            <a:rPr lang="en-US" sz="1000" b="0" i="1" smtClean="0">
                              <a:latin typeface="Cambria Math" panose="02040503050406030204" pitchFamily="18" charset="0"/>
                            </a:rPr>
                            <m:t>𝑉</m:t>
                          </m:r>
                        </m:num>
                        <m:den>
                          <m:r>
                            <a:rPr lang="en-US" sz="1000" b="0" i="1" smtClean="0">
                              <a:latin typeface="Cambria Math" panose="02040503050406030204" pitchFamily="18" charset="0"/>
                            </a:rPr>
                            <m:t>100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3" name="TextBox 2">
                <a:extLst>
                  <a:ext uri="{FF2B5EF4-FFF2-40B4-BE49-F238E27FC236}">
                    <a16:creationId xmlns:a16="http://schemas.microsoft.com/office/drawing/2014/main" id="{A3DE1304-EAD0-46F1-BE95-3079E93A3F9A}"/>
                  </a:ext>
                </a:extLst>
              </p:cNvPr>
              <p:cNvSpPr txBox="1">
                <a:spLocks noRot="1" noChangeAspect="1" noMove="1" noResize="1" noEditPoints="1" noAdjustHandles="1" noChangeArrowheads="1" noChangeShapeType="1" noTextEdit="1"/>
              </p:cNvSpPr>
              <p:nvPr/>
            </p:nvSpPr>
            <p:spPr>
              <a:xfrm>
                <a:off x="6902374" y="6247124"/>
                <a:ext cx="1064843" cy="289118"/>
              </a:xfrm>
              <a:prstGeom prst="rect">
                <a:avLst/>
              </a:prstGeom>
              <a:blipFill>
                <a:blip r:embed="rId11"/>
                <a:stretch>
                  <a:fillRect l="-2286" t="-2128" r="-2857"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C8F2CFC-2121-44CE-8BFF-27B297EBDF8D}"/>
                  </a:ext>
                </a:extLst>
              </p:cNvPr>
              <p:cNvSpPr txBox="1"/>
              <p:nvPr/>
            </p:nvSpPr>
            <p:spPr>
              <a:xfrm>
                <a:off x="2308622" y="5834080"/>
                <a:ext cx="84914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m:t>
                      </m:r>
                      <m:r>
                        <a:rPr lang="en-US" sz="800" i="1" smtClean="0">
                          <a:latin typeface="Cambria Math" panose="02040503050406030204" pitchFamily="18" charset="0"/>
                        </a:rPr>
                        <m:t>=</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1.5</m:t>
                          </m:r>
                          <m:r>
                            <a:rPr lang="en-US" sz="800" b="0" i="1" smtClean="0">
                              <a:latin typeface="Cambria Math" panose="02040503050406030204" pitchFamily="18" charset="0"/>
                            </a:rPr>
                            <m:t>𝑉</m:t>
                          </m:r>
                        </m:num>
                        <m:den>
                          <m:r>
                            <a:rPr lang="en-US" sz="800" b="0" i="1" smtClean="0">
                              <a:latin typeface="Cambria Math" panose="02040503050406030204" pitchFamily="18" charset="0"/>
                            </a:rPr>
                            <m:t>100</m:t>
                          </m:r>
                          <m:r>
                            <m:rPr>
                              <m:nor/>
                            </m:rPr>
                            <a:rPr lang="el-GR" sz="800" dirty="0">
                              <a:latin typeface="Segoe Condensed" panose="020B0606040200020203" pitchFamily="34" charset="0"/>
                            </a:rPr>
                            <m:t>Ω</m:t>
                          </m:r>
                        </m:den>
                      </m:f>
                      <m:r>
                        <a:rPr lang="en-US" sz="800" b="0" i="1" smtClean="0">
                          <a:latin typeface="Cambria Math" panose="02040503050406030204" pitchFamily="18" charset="0"/>
                        </a:rPr>
                        <m:t>=15</m:t>
                      </m:r>
                      <m:r>
                        <a:rPr lang="en-US" sz="800" b="0" i="1" smtClean="0">
                          <a:latin typeface="Cambria Math" panose="02040503050406030204" pitchFamily="18" charset="0"/>
                        </a:rPr>
                        <m:t>𝑚𝐴</m:t>
                      </m:r>
                    </m:oMath>
                  </m:oMathPara>
                </a14:m>
                <a:endParaRPr lang="en-US" sz="800" dirty="0"/>
              </a:p>
            </p:txBody>
          </p:sp>
        </mc:Choice>
        <mc:Fallback xmlns="">
          <p:sp>
            <p:nvSpPr>
              <p:cNvPr id="139" name="TextBox 138">
                <a:extLst>
                  <a:ext uri="{FF2B5EF4-FFF2-40B4-BE49-F238E27FC236}">
                    <a16:creationId xmlns:a16="http://schemas.microsoft.com/office/drawing/2014/main" id="{8C8F2CFC-2121-44CE-8BFF-27B297EBDF8D}"/>
                  </a:ext>
                </a:extLst>
              </p:cNvPr>
              <p:cNvSpPr txBox="1">
                <a:spLocks noRot="1" noChangeAspect="1" noMove="1" noResize="1" noEditPoints="1" noAdjustHandles="1" noChangeArrowheads="1" noChangeShapeType="1" noTextEdit="1"/>
              </p:cNvSpPr>
              <p:nvPr/>
            </p:nvSpPr>
            <p:spPr>
              <a:xfrm>
                <a:off x="2308622" y="5834080"/>
                <a:ext cx="849142" cy="233718"/>
              </a:xfrm>
              <a:prstGeom prst="rect">
                <a:avLst/>
              </a:prstGeom>
              <a:blipFill>
                <a:blip r:embed="rId12"/>
                <a:stretch>
                  <a:fillRect l="-2878" t="-2632" r="-2878"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A46DDAC7-A1A8-44C6-974D-B0A39B2D35E6}"/>
                  </a:ext>
                </a:extLst>
              </p:cNvPr>
              <p:cNvSpPr txBox="1"/>
              <p:nvPr/>
            </p:nvSpPr>
            <p:spPr>
              <a:xfrm>
                <a:off x="10826352" y="5949659"/>
                <a:ext cx="1064843" cy="292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1.5</m:t>
                          </m:r>
                          <m:r>
                            <a:rPr lang="en-US" sz="1000" b="0" i="1" smtClean="0">
                              <a:latin typeface="Cambria Math" panose="02040503050406030204" pitchFamily="18" charset="0"/>
                            </a:rPr>
                            <m:t>𝑉</m:t>
                          </m:r>
                        </m:num>
                        <m:den>
                          <m:r>
                            <a:rPr lang="en-US" sz="1000" b="0" i="1" smtClean="0">
                              <a:latin typeface="Cambria Math" panose="02040503050406030204" pitchFamily="18" charset="0"/>
                            </a:rPr>
                            <m:t>50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140" name="TextBox 139">
                <a:extLst>
                  <a:ext uri="{FF2B5EF4-FFF2-40B4-BE49-F238E27FC236}">
                    <a16:creationId xmlns:a16="http://schemas.microsoft.com/office/drawing/2014/main" id="{A46DDAC7-A1A8-44C6-974D-B0A39B2D35E6}"/>
                  </a:ext>
                </a:extLst>
              </p:cNvPr>
              <p:cNvSpPr txBox="1">
                <a:spLocks noRot="1" noChangeAspect="1" noMove="1" noResize="1" noEditPoints="1" noAdjustHandles="1" noChangeArrowheads="1" noChangeShapeType="1" noTextEdit="1"/>
              </p:cNvSpPr>
              <p:nvPr/>
            </p:nvSpPr>
            <p:spPr>
              <a:xfrm>
                <a:off x="10826352" y="5949659"/>
                <a:ext cx="1064843" cy="292196"/>
              </a:xfrm>
              <a:prstGeom prst="rect">
                <a:avLst/>
              </a:prstGeom>
              <a:blipFill>
                <a:blip r:embed="rId13"/>
                <a:stretch>
                  <a:fillRect l="-1143" t="-4167" r="-571" b="-14583"/>
                </a:stretch>
              </a:blipFill>
            </p:spPr>
            <p:txBody>
              <a:bodyPr/>
              <a:lstStyle/>
              <a:p>
                <a:r>
                  <a:rPr lang="en-US">
                    <a:noFill/>
                  </a:rPr>
                  <a:t> </a:t>
                </a:r>
              </a:p>
            </p:txBody>
          </p:sp>
        </mc:Fallback>
      </mc:AlternateContent>
    </p:spTree>
    <p:extLst>
      <p:ext uri="{BB962C8B-B14F-4D97-AF65-F5344CB8AC3E}">
        <p14:creationId xmlns:p14="http://schemas.microsoft.com/office/powerpoint/2010/main" val="975648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7 L 0.12786 0.01737 L 0.12786 -0.2581 L -0.00026 -0.2581 L 0.00039 -0.24328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6 0.00093 L -0.00026 0.01737 L 0.12786 0.01737 L 0.12786 -0.2581 L -0.00026 -0.2581 L 0.00039 -0.24328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6 0.00093 L -0.00026 0.01737 L 0.12786 0.01737 L 0.12786 -0.2581 L -0.00026 -0.2581 L 0.00039 -0.24328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6 0.00093 L -0.00026 0.01737 L 0.12786 0.01737 L 0.12786 -0.2581 L -0.00026 -0.2581 L 0.00039 -0.24328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6 0.00093 L -0.00026 0.01737 L 0.12786 0.01737 L 0.12786 -0.2581 L -0.00026 -0.2581 L 0.00039 -0.24328 " pathEditMode="relative" rAng="0" ptsTypes="AAAAAA">
                                      <p:cBhvr>
                                        <p:cTn id="14" dur="3750" fill="hold"/>
                                        <p:tgtEl>
                                          <p:spTgt spid="200"/>
                                        </p:tgtEl>
                                        <p:attrNameLst>
                                          <p:attrName>ppt_x</p:attrName>
                                          <p:attrName>ppt_y</p:attrName>
                                        </p:attrNameLst>
                                      </p:cBhvr>
                                      <p:rCtr x="6406" y="-12130"/>
                                    </p:animMotion>
                                  </p:childTnLst>
                                </p:cTn>
                              </p:par>
                              <p:par>
                                <p:cTn id="15" presetID="0" presetClass="path" presetSubtype="0" repeatCount="indefinite" fill="hold" grpId="0" nodeType="withEffect">
                                  <p:stCondLst>
                                    <p:cond delay="0"/>
                                  </p:stCondLst>
                                  <p:childTnLst>
                                    <p:animMotion origin="layout" path="M -0.00027 0.00092 L -0.00027 0.01736 L 0.12786 0.01736 L 0.12786 -0.25811 L -0.00027 -0.25811 L 0.00039 -0.24329 " pathEditMode="relative" rAng="0" ptsTypes="AAAAAA">
                                      <p:cBhvr>
                                        <p:cTn id="16" dur="3000" fill="hold"/>
                                        <p:tgtEl>
                                          <p:spTgt spid="246"/>
                                        </p:tgtEl>
                                        <p:attrNameLst>
                                          <p:attrName>ppt_x</p:attrName>
                                          <p:attrName>ppt_y</p:attrName>
                                        </p:attrNameLst>
                                      </p:cBhvr>
                                      <p:rCtr x="6406" y="-12130"/>
                                    </p:animMotion>
                                  </p:childTnLst>
                                </p:cTn>
                              </p:par>
                              <p:par>
                                <p:cTn id="17" presetID="0" presetClass="path" presetSubtype="0" repeatCount="indefinite" fill="hold" grpId="0" nodeType="withEffect">
                                  <p:stCondLst>
                                    <p:cond delay="300"/>
                                  </p:stCondLst>
                                  <p:childTnLst>
                                    <p:animMotion origin="layout" path="M -0.00027 0.00092 L -0.00027 0.01736 L 0.12786 0.01736 L 0.12786 -0.25811 L -0.00027 -0.25811 L 0.00039 -0.24329 " pathEditMode="relative" rAng="0" ptsTypes="AAAAAA">
                                      <p:cBhvr>
                                        <p:cTn id="18" dur="3000" fill="hold"/>
                                        <p:tgtEl>
                                          <p:spTgt spid="256"/>
                                        </p:tgtEl>
                                        <p:attrNameLst>
                                          <p:attrName>ppt_x</p:attrName>
                                          <p:attrName>ppt_y</p:attrName>
                                        </p:attrNameLst>
                                      </p:cBhvr>
                                      <p:rCtr x="6406" y="-12130"/>
                                    </p:animMotion>
                                  </p:childTnLst>
                                </p:cTn>
                              </p:par>
                              <p:par>
                                <p:cTn id="19" presetID="0" presetClass="path" presetSubtype="0" repeatCount="indefinite" fill="hold" grpId="0" nodeType="withEffect">
                                  <p:stCondLst>
                                    <p:cond delay="600"/>
                                  </p:stCondLst>
                                  <p:childTnLst>
                                    <p:animMotion origin="layout" path="M -0.00027 0.00092 L -0.00027 0.01736 L 0.12786 0.01736 L 0.12786 -0.25811 L -0.00027 -0.25811 L 0.00039 -0.24329 " pathEditMode="relative" rAng="0" ptsTypes="AAAAAA">
                                      <p:cBhvr>
                                        <p:cTn id="20" dur="3000" fill="hold"/>
                                        <p:tgtEl>
                                          <p:spTgt spid="257"/>
                                        </p:tgtEl>
                                        <p:attrNameLst>
                                          <p:attrName>ppt_x</p:attrName>
                                          <p:attrName>ppt_y</p:attrName>
                                        </p:attrNameLst>
                                      </p:cBhvr>
                                      <p:rCtr x="6406" y="-12130"/>
                                    </p:animMotion>
                                  </p:childTnLst>
                                </p:cTn>
                              </p:par>
                              <p:par>
                                <p:cTn id="21" presetID="0" presetClass="path" presetSubtype="0" repeatCount="indefinite" fill="hold" grpId="0" nodeType="withEffect">
                                  <p:stCondLst>
                                    <p:cond delay="900"/>
                                  </p:stCondLst>
                                  <p:childTnLst>
                                    <p:animMotion origin="layout" path="M -0.00027 0.00092 L -0.00027 0.01736 L 0.12786 0.01736 L 0.12786 -0.25811 L -0.00027 -0.25811 L 0.00039 -0.24329 " pathEditMode="relative" rAng="0" ptsTypes="AAAAAA">
                                      <p:cBhvr>
                                        <p:cTn id="22" dur="3000" fill="hold"/>
                                        <p:tgtEl>
                                          <p:spTgt spid="258"/>
                                        </p:tgtEl>
                                        <p:attrNameLst>
                                          <p:attrName>ppt_x</p:attrName>
                                          <p:attrName>ppt_y</p:attrName>
                                        </p:attrNameLst>
                                      </p:cBhvr>
                                      <p:rCtr x="6406" y="-12130"/>
                                    </p:animMotion>
                                  </p:childTnLst>
                                </p:cTn>
                              </p:par>
                              <p:par>
                                <p:cTn id="23" presetID="0" presetClass="path" presetSubtype="0" repeatCount="indefinite" fill="hold" grpId="0" nodeType="withEffect">
                                  <p:stCondLst>
                                    <p:cond delay="1200"/>
                                  </p:stCondLst>
                                  <p:childTnLst>
                                    <p:animMotion origin="layout" path="M -0.00027 0.00092 L -0.00027 0.01736 L 0.12786 0.01736 L 0.12786 -0.25811 L -0.00027 -0.25811 L 0.00039 -0.24329 " pathEditMode="relative" rAng="0" ptsTypes="AAAAAA">
                                      <p:cBhvr>
                                        <p:cTn id="24" dur="3000" fill="hold"/>
                                        <p:tgtEl>
                                          <p:spTgt spid="259"/>
                                        </p:tgtEl>
                                        <p:attrNameLst>
                                          <p:attrName>ppt_x</p:attrName>
                                          <p:attrName>ppt_y</p:attrName>
                                        </p:attrNameLst>
                                      </p:cBhvr>
                                      <p:rCtr x="6406" y="-12130"/>
                                    </p:animMotion>
                                  </p:childTnLst>
                                </p:cTn>
                              </p:par>
                              <p:par>
                                <p:cTn id="25" presetID="0" presetClass="path" presetSubtype="0" repeatCount="indefinite" fill="hold" grpId="0" nodeType="withEffect">
                                  <p:stCondLst>
                                    <p:cond delay="1500"/>
                                  </p:stCondLst>
                                  <p:childTnLst>
                                    <p:animMotion origin="layout" path="M -0.00027 0.00092 L -0.00027 0.01736 L 0.12786 0.01736 L 0.12786 -0.25811 L -0.00027 -0.25811 L 0.00039 -0.24329 " pathEditMode="relative" rAng="0" ptsTypes="AAAAAA">
                                      <p:cBhvr>
                                        <p:cTn id="26" dur="3000" fill="hold"/>
                                        <p:tgtEl>
                                          <p:spTgt spid="260"/>
                                        </p:tgtEl>
                                        <p:attrNameLst>
                                          <p:attrName>ppt_x</p:attrName>
                                          <p:attrName>ppt_y</p:attrName>
                                        </p:attrNameLst>
                                      </p:cBhvr>
                                      <p:rCtr x="6406" y="-12130"/>
                                    </p:animMotion>
                                  </p:childTnLst>
                                </p:cTn>
                              </p:par>
                              <p:par>
                                <p:cTn id="27" presetID="0" presetClass="path" presetSubtype="0" repeatCount="indefinite" fill="hold" grpId="0" nodeType="withEffect">
                                  <p:stCondLst>
                                    <p:cond delay="1800"/>
                                  </p:stCondLst>
                                  <p:childTnLst>
                                    <p:animMotion origin="layout" path="M -0.00027 0.00092 L -0.00027 0.01736 L 0.12786 0.01736 L 0.12786 -0.25811 L -0.00027 -0.25811 L 0.00039 -0.24329 " pathEditMode="relative" rAng="0" ptsTypes="AAAAAA">
                                      <p:cBhvr>
                                        <p:cTn id="28" dur="3000" fill="hold"/>
                                        <p:tgtEl>
                                          <p:spTgt spid="261"/>
                                        </p:tgtEl>
                                        <p:attrNameLst>
                                          <p:attrName>ppt_x</p:attrName>
                                          <p:attrName>ppt_y</p:attrName>
                                        </p:attrNameLst>
                                      </p:cBhvr>
                                      <p:rCtr x="6406" y="-12130"/>
                                    </p:animMotion>
                                  </p:childTnLst>
                                </p:cTn>
                              </p:par>
                              <p:par>
                                <p:cTn id="29" presetID="0" presetClass="path" presetSubtype="0" repeatCount="indefinite" fill="hold" grpId="0" nodeType="withEffect">
                                  <p:stCondLst>
                                    <p:cond delay="2100"/>
                                  </p:stCondLst>
                                  <p:childTnLst>
                                    <p:animMotion origin="layout" path="M -0.00027 0.00092 L -0.00027 0.01736 L 0.12786 0.01736 L 0.12786 -0.25811 L -0.00027 -0.25811 L 0.00039 -0.24329 " pathEditMode="relative" rAng="0" ptsTypes="AAAAAA">
                                      <p:cBhvr>
                                        <p:cTn id="30" dur="3000" fill="hold"/>
                                        <p:tgtEl>
                                          <p:spTgt spid="262"/>
                                        </p:tgtEl>
                                        <p:attrNameLst>
                                          <p:attrName>ppt_x</p:attrName>
                                          <p:attrName>ppt_y</p:attrName>
                                        </p:attrNameLst>
                                      </p:cBhvr>
                                      <p:rCtr x="6406" y="-12130"/>
                                    </p:animMotion>
                                  </p:childTnLst>
                                </p:cTn>
                              </p:par>
                              <p:par>
                                <p:cTn id="31" presetID="0" presetClass="path" presetSubtype="0" repeatCount="indefinite" fill="hold" grpId="0" nodeType="withEffect">
                                  <p:stCondLst>
                                    <p:cond delay="2400"/>
                                  </p:stCondLst>
                                  <p:childTnLst>
                                    <p:animMotion origin="layout" path="M -0.00027 0.00092 L -0.00027 0.01736 L 0.12786 0.01736 L 0.12786 -0.25811 L -0.00027 -0.25811 L 0.00039 -0.24329 " pathEditMode="relative" rAng="0" ptsTypes="AAAAAA">
                                      <p:cBhvr>
                                        <p:cTn id="32" dur="3000" fill="hold"/>
                                        <p:tgtEl>
                                          <p:spTgt spid="263"/>
                                        </p:tgtEl>
                                        <p:attrNameLst>
                                          <p:attrName>ppt_x</p:attrName>
                                          <p:attrName>ppt_y</p:attrName>
                                        </p:attrNameLst>
                                      </p:cBhvr>
                                      <p:rCtr x="6406" y="-12130"/>
                                    </p:animMotion>
                                  </p:childTnLst>
                                </p:cTn>
                              </p:par>
                              <p:par>
                                <p:cTn id="33" presetID="0" presetClass="path" presetSubtype="0" repeatCount="indefinite" fill="hold" grpId="0" nodeType="withEffect">
                                  <p:stCondLst>
                                    <p:cond delay="2700"/>
                                  </p:stCondLst>
                                  <p:childTnLst>
                                    <p:animMotion origin="layout" path="M -0.00027 0.00092 L -0.00027 0.01736 L 0.12786 0.01736 L 0.12786 -0.25811 L -0.00027 -0.25811 L 0.00039 -0.24329 " pathEditMode="relative" rAng="0" ptsTypes="AAAAAA">
                                      <p:cBhvr>
                                        <p:cTn id="34" dur="3000" fill="hold"/>
                                        <p:tgtEl>
                                          <p:spTgt spid="264"/>
                                        </p:tgtEl>
                                        <p:attrNameLst>
                                          <p:attrName>ppt_x</p:attrName>
                                          <p:attrName>ppt_y</p:attrName>
                                        </p:attrNameLst>
                                      </p:cBhvr>
                                      <p:rCtr x="6406" y="-12130"/>
                                    </p:animMotion>
                                  </p:childTnLst>
                                </p:cTn>
                              </p:par>
                              <p:par>
                                <p:cTn id="35" presetID="0" presetClass="path" presetSubtype="0" repeatCount="indefinite" fill="hold" grpId="0" nodeType="withEffect">
                                  <p:stCondLst>
                                    <p:cond delay="0"/>
                                  </p:stCondLst>
                                  <p:childTnLst>
                                    <p:animMotion origin="layout" path="M 4.79167E-6 -0.00718 L 4.79167E-6 0.01342 L 0.08281 0.01342 L 0.08281 -0.32986 L 4.79167E-6 -0.32986 L 0.00039 -0.31181 " pathEditMode="relative" rAng="0" ptsTypes="AAAAAA">
                                      <p:cBhvr>
                                        <p:cTn id="36" dur="3000" fill="hold"/>
                                        <p:tgtEl>
                                          <p:spTgt spid="146"/>
                                        </p:tgtEl>
                                        <p:attrNameLst>
                                          <p:attrName>ppt_x</p:attrName>
                                          <p:attrName>ppt_y</p:attrName>
                                        </p:attrNameLst>
                                      </p:cBhvr>
                                      <p:rCtr x="4141" y="-15116"/>
                                    </p:animMotion>
                                  </p:childTnLst>
                                </p:cTn>
                              </p:par>
                              <p:par>
                                <p:cTn id="37" presetID="0" presetClass="path" presetSubtype="0" repeatCount="indefinite" fill="hold" grpId="0" nodeType="withEffect">
                                  <p:stCondLst>
                                    <p:cond delay="300"/>
                                  </p:stCondLst>
                                  <p:childTnLst>
                                    <p:animMotion origin="layout" path="M 4.79167E-6 -0.00718 L 4.79167E-6 0.01342 L 0.08281 0.01342 L 0.08281 -0.32986 L 4.79167E-6 -0.32986 L 0.00039 -0.31181 " pathEditMode="relative" rAng="0" ptsTypes="AAAAAA">
                                      <p:cBhvr>
                                        <p:cTn id="38" dur="3000" fill="hold"/>
                                        <p:tgtEl>
                                          <p:spTgt spid="147"/>
                                        </p:tgtEl>
                                        <p:attrNameLst>
                                          <p:attrName>ppt_x</p:attrName>
                                          <p:attrName>ppt_y</p:attrName>
                                        </p:attrNameLst>
                                      </p:cBhvr>
                                      <p:rCtr x="4141" y="-15116"/>
                                    </p:animMotion>
                                  </p:childTnLst>
                                </p:cTn>
                              </p:par>
                              <p:par>
                                <p:cTn id="39" presetID="0" presetClass="path" presetSubtype="0" repeatCount="indefinite" fill="hold" grpId="0" nodeType="withEffect">
                                  <p:stCondLst>
                                    <p:cond delay="600"/>
                                  </p:stCondLst>
                                  <p:childTnLst>
                                    <p:animMotion origin="layout" path="M 4.79167E-6 -0.00672 L 4.79167E-6 0.01389 L 0.08281 0.01389 L 0.08281 -0.3294 L 4.79167E-6 -0.3294 L 0.00039 -0.31134 " pathEditMode="relative" rAng="0" ptsTypes="AAAAAA">
                                      <p:cBhvr>
                                        <p:cTn id="40" dur="3000" fill="hold"/>
                                        <p:tgtEl>
                                          <p:spTgt spid="148"/>
                                        </p:tgtEl>
                                        <p:attrNameLst>
                                          <p:attrName>ppt_x</p:attrName>
                                          <p:attrName>ppt_y</p:attrName>
                                        </p:attrNameLst>
                                      </p:cBhvr>
                                      <p:rCtr x="4141" y="-15116"/>
                                    </p:animMotion>
                                  </p:childTnLst>
                                </p:cTn>
                              </p:par>
                              <p:par>
                                <p:cTn id="41" presetID="0" presetClass="path" presetSubtype="0" repeatCount="indefinite" fill="hold" grpId="0" nodeType="withEffect">
                                  <p:stCondLst>
                                    <p:cond delay="900"/>
                                  </p:stCondLst>
                                  <p:childTnLst>
                                    <p:animMotion origin="layout" path="M 4.79167E-6 -0.00718 L 4.79167E-6 0.01342 L 0.08281 0.01342 L 0.08281 -0.32986 L 4.79167E-6 -0.32986 L 0.00039 -0.31181 " pathEditMode="relative" rAng="0" ptsTypes="AAAAAA">
                                      <p:cBhvr>
                                        <p:cTn id="42" dur="3000" fill="hold"/>
                                        <p:tgtEl>
                                          <p:spTgt spid="149"/>
                                        </p:tgtEl>
                                        <p:attrNameLst>
                                          <p:attrName>ppt_x</p:attrName>
                                          <p:attrName>ppt_y</p:attrName>
                                        </p:attrNameLst>
                                      </p:cBhvr>
                                      <p:rCtr x="4141" y="-15116"/>
                                    </p:animMotion>
                                  </p:childTnLst>
                                </p:cTn>
                              </p:par>
                              <p:par>
                                <p:cTn id="43" presetID="0" presetClass="path" presetSubtype="0" repeatCount="indefinite" fill="hold" grpId="0" nodeType="withEffect">
                                  <p:stCondLst>
                                    <p:cond delay="1200"/>
                                  </p:stCondLst>
                                  <p:childTnLst>
                                    <p:animMotion origin="layout" path="M 4.79167E-6 -0.00718 L 4.79167E-6 0.01342 L 0.08281 0.01342 L 0.08281 -0.32986 L 4.79167E-6 -0.32986 L 0.00039 -0.31181 " pathEditMode="relative" rAng="0" ptsTypes="AAAAAA">
                                      <p:cBhvr>
                                        <p:cTn id="44" dur="3000" fill="hold"/>
                                        <p:tgtEl>
                                          <p:spTgt spid="150"/>
                                        </p:tgtEl>
                                        <p:attrNameLst>
                                          <p:attrName>ppt_x</p:attrName>
                                          <p:attrName>ppt_y</p:attrName>
                                        </p:attrNameLst>
                                      </p:cBhvr>
                                      <p:rCtr x="4141" y="-15116"/>
                                    </p:animMotion>
                                  </p:childTnLst>
                                </p:cTn>
                              </p:par>
                              <p:par>
                                <p:cTn id="45" presetID="0" presetClass="path" presetSubtype="0" repeatCount="indefinite" fill="hold" grpId="0" nodeType="withEffect">
                                  <p:stCondLst>
                                    <p:cond delay="1500"/>
                                  </p:stCondLst>
                                  <p:childTnLst>
                                    <p:animMotion origin="layout" path="M 4.79167E-6 -0.00718 L 4.79167E-6 0.01342 L 0.08281 0.01342 L 0.08281 -0.32986 L 4.79167E-6 -0.32986 L 0.00039 -0.31181 " pathEditMode="relative" rAng="0" ptsTypes="AAAAAA">
                                      <p:cBhvr>
                                        <p:cTn id="46" dur="3000" fill="hold"/>
                                        <p:tgtEl>
                                          <p:spTgt spid="151"/>
                                        </p:tgtEl>
                                        <p:attrNameLst>
                                          <p:attrName>ppt_x</p:attrName>
                                          <p:attrName>ppt_y</p:attrName>
                                        </p:attrNameLst>
                                      </p:cBhvr>
                                      <p:rCtr x="4141" y="-15116"/>
                                    </p:animMotion>
                                  </p:childTnLst>
                                </p:cTn>
                              </p:par>
                              <p:par>
                                <p:cTn id="47" presetID="0" presetClass="path" presetSubtype="0" repeatCount="indefinite" fill="hold" grpId="0" nodeType="withEffect">
                                  <p:stCondLst>
                                    <p:cond delay="1800"/>
                                  </p:stCondLst>
                                  <p:childTnLst>
                                    <p:animMotion origin="layout" path="M 4.79167E-6 -0.00718 L 4.79167E-6 0.01342 L 0.08281 0.01342 L 0.08281 -0.32986 L 4.79167E-6 -0.32986 L 0.00039 -0.31181 " pathEditMode="relative" rAng="0" ptsTypes="AAAAAA">
                                      <p:cBhvr>
                                        <p:cTn id="48" dur="3000" fill="hold"/>
                                        <p:tgtEl>
                                          <p:spTgt spid="152"/>
                                        </p:tgtEl>
                                        <p:attrNameLst>
                                          <p:attrName>ppt_x</p:attrName>
                                          <p:attrName>ppt_y</p:attrName>
                                        </p:attrNameLst>
                                      </p:cBhvr>
                                      <p:rCtr x="4141" y="-15116"/>
                                    </p:animMotion>
                                  </p:childTnLst>
                                </p:cTn>
                              </p:par>
                              <p:par>
                                <p:cTn id="49" presetID="0" presetClass="path" presetSubtype="0" repeatCount="indefinite" fill="hold" grpId="0" nodeType="withEffect">
                                  <p:stCondLst>
                                    <p:cond delay="2100"/>
                                  </p:stCondLst>
                                  <p:childTnLst>
                                    <p:animMotion origin="layout" path="M 4.79167E-6 -0.00718 L 4.79167E-6 0.01342 L 0.08281 0.01342 L 0.08281 -0.32986 L 4.79167E-6 -0.32986 L 0.00039 -0.31181 " pathEditMode="relative" rAng="0" ptsTypes="AAAAAA">
                                      <p:cBhvr>
                                        <p:cTn id="50" dur="3000" fill="hold"/>
                                        <p:tgtEl>
                                          <p:spTgt spid="153"/>
                                        </p:tgtEl>
                                        <p:attrNameLst>
                                          <p:attrName>ppt_x</p:attrName>
                                          <p:attrName>ppt_y</p:attrName>
                                        </p:attrNameLst>
                                      </p:cBhvr>
                                      <p:rCtr x="4141" y="-15116"/>
                                    </p:animMotion>
                                  </p:childTnLst>
                                </p:cTn>
                              </p:par>
                              <p:par>
                                <p:cTn id="51" presetID="0" presetClass="path" presetSubtype="0" repeatCount="indefinite" fill="hold" grpId="0" nodeType="withEffect">
                                  <p:stCondLst>
                                    <p:cond delay="2400"/>
                                  </p:stCondLst>
                                  <p:childTnLst>
                                    <p:animMotion origin="layout" path="M 4.79167E-6 -0.00718 L 4.79167E-6 0.01342 L 0.08281 0.01342 L 0.08281 -0.32986 L 4.79167E-6 -0.32986 L 0.00039 -0.31181 " pathEditMode="relative" rAng="0" ptsTypes="AAAAAA">
                                      <p:cBhvr>
                                        <p:cTn id="52" dur="3000" fill="hold"/>
                                        <p:tgtEl>
                                          <p:spTgt spid="154"/>
                                        </p:tgtEl>
                                        <p:attrNameLst>
                                          <p:attrName>ppt_x</p:attrName>
                                          <p:attrName>ppt_y</p:attrName>
                                        </p:attrNameLst>
                                      </p:cBhvr>
                                      <p:rCtr x="4141" y="-15116"/>
                                    </p:animMotion>
                                  </p:childTnLst>
                                </p:cTn>
                              </p:par>
                              <p:par>
                                <p:cTn id="53" presetID="0" presetClass="path" presetSubtype="0" repeatCount="indefinite" fill="hold" grpId="0" nodeType="withEffect">
                                  <p:stCondLst>
                                    <p:cond delay="2700"/>
                                  </p:stCondLst>
                                  <p:childTnLst>
                                    <p:animMotion origin="layout" path="M 4.79167E-6 -0.00718 L 4.79167E-6 0.01342 L 0.08281 0.01342 L 0.08281 -0.32986 L 4.79167E-6 -0.32986 L 0.00039 -0.31181 " pathEditMode="relative" rAng="0" ptsTypes="AAAAAA">
                                      <p:cBhvr>
                                        <p:cTn id="54" dur="3000" fill="hold"/>
                                        <p:tgtEl>
                                          <p:spTgt spid="155"/>
                                        </p:tgtEl>
                                        <p:attrNameLst>
                                          <p:attrName>ppt_x</p:attrName>
                                          <p:attrName>ppt_y</p:attrName>
                                        </p:attrNameLst>
                                      </p:cBhvr>
                                      <p:rCtr x="4141" y="-1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P spid="246"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25" name="TextBox 224">
            <a:extLst>
              <a:ext uri="{FF2B5EF4-FFF2-40B4-BE49-F238E27FC236}">
                <a16:creationId xmlns:a16="http://schemas.microsoft.com/office/drawing/2014/main" id="{7AD6C554-4928-47E3-A7F0-C267D1597C22}"/>
              </a:ext>
            </a:extLst>
          </p:cNvPr>
          <p:cNvSpPr txBox="1"/>
          <p:nvPr/>
        </p:nvSpPr>
        <p:spPr>
          <a:xfrm>
            <a:off x="3415952" y="317651"/>
            <a:ext cx="3180824"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1: </a:t>
            </a:r>
            <a:r>
              <a:rPr lang="en-US" sz="2400" dirty="0">
                <a:latin typeface="Bebas Neue" panose="020B0606020202050201" pitchFamily="34" charset="0"/>
                <a:cs typeface="Segoe UI Light" panose="020B0502040204020203" pitchFamily="34" charset="0"/>
              </a:rPr>
              <a:t>Basic Circuit</a:t>
            </a: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2"/>
          <a:stretch>
            <a:fillRect/>
          </a:stretch>
        </p:blipFill>
        <p:spPr>
          <a:xfrm>
            <a:off x="6375316" y="120912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6596776"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6170054" y="311545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6170054" y="135313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5058488" y="116795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5058488" y="290045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6840057" y="127914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6829526" y="292224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8218431" y="209081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7012890" y="171909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7181556" y="205000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6596776"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6596776"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6596776"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6596776"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794847"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73" name="TextBox 172">
            <a:extLst>
              <a:ext uri="{FF2B5EF4-FFF2-40B4-BE49-F238E27FC236}">
                <a16:creationId xmlns:a16="http://schemas.microsoft.com/office/drawing/2014/main" id="{76000632-CA95-449D-B3A5-864DD663E7BA}"/>
              </a:ext>
            </a:extLst>
          </p:cNvPr>
          <p:cNvSpPr txBox="1"/>
          <p:nvPr/>
        </p:nvSpPr>
        <p:spPr>
          <a:xfrm>
            <a:off x="2959095" y="328412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174" name="TextBox 173">
            <a:extLst>
              <a:ext uri="{FF2B5EF4-FFF2-40B4-BE49-F238E27FC236}">
                <a16:creationId xmlns:a16="http://schemas.microsoft.com/office/drawing/2014/main" id="{688AD9C9-A320-42D1-BB9A-78D5472AF0AA}"/>
              </a:ext>
            </a:extLst>
          </p:cNvPr>
          <p:cNvSpPr txBox="1"/>
          <p:nvPr/>
        </p:nvSpPr>
        <p:spPr>
          <a:xfrm>
            <a:off x="2965314" y="255590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175" name="Straight Connector 174">
            <a:extLst>
              <a:ext uri="{FF2B5EF4-FFF2-40B4-BE49-F238E27FC236}">
                <a16:creationId xmlns:a16="http://schemas.microsoft.com/office/drawing/2014/main" id="{40E7A57C-C6D6-4442-9556-9160D20CB439}"/>
              </a:ext>
            </a:extLst>
          </p:cNvPr>
          <p:cNvCxnSpPr>
            <a:cxnSpLocks/>
          </p:cNvCxnSpPr>
          <p:nvPr/>
        </p:nvCxnSpPr>
        <p:spPr>
          <a:xfrm flipH="1">
            <a:off x="2654901" y="274964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DAD5C53-668C-466C-888E-8AA77C87F5FB}"/>
              </a:ext>
            </a:extLst>
          </p:cNvPr>
          <p:cNvSpPr txBox="1"/>
          <p:nvPr/>
        </p:nvSpPr>
        <p:spPr>
          <a:xfrm>
            <a:off x="2965314" y="1014985"/>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185" name="Freeform: Shape 184">
            <a:extLst>
              <a:ext uri="{FF2B5EF4-FFF2-40B4-BE49-F238E27FC236}">
                <a16:creationId xmlns:a16="http://schemas.microsoft.com/office/drawing/2014/main" id="{E1F6DA57-28B9-4727-ABEF-38EAD79ACDA7}"/>
              </a:ext>
            </a:extLst>
          </p:cNvPr>
          <p:cNvSpPr/>
          <p:nvPr/>
        </p:nvSpPr>
        <p:spPr>
          <a:xfrm>
            <a:off x="2767580" y="1178759"/>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43BAE2AB-11B5-4E0C-9DF7-56C4AD788C4B}"/>
              </a:ext>
            </a:extLst>
          </p:cNvPr>
          <p:cNvCxnSpPr>
            <a:cxnSpLocks/>
          </p:cNvCxnSpPr>
          <p:nvPr/>
        </p:nvCxnSpPr>
        <p:spPr>
          <a:xfrm flipH="1">
            <a:off x="1679709" y="3462503"/>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031A812B-8873-4A9B-BB32-CD5FBE602584}"/>
              </a:ext>
            </a:extLst>
          </p:cNvPr>
          <p:cNvSpPr txBox="1"/>
          <p:nvPr/>
        </p:nvSpPr>
        <p:spPr>
          <a:xfrm>
            <a:off x="652442" y="3281331"/>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221" name="Straight Connector 220">
            <a:extLst>
              <a:ext uri="{FF2B5EF4-FFF2-40B4-BE49-F238E27FC236}">
                <a16:creationId xmlns:a16="http://schemas.microsoft.com/office/drawing/2014/main" id="{D049E2DA-0373-4555-BCC8-9E449B537F93}"/>
              </a:ext>
            </a:extLst>
          </p:cNvPr>
          <p:cNvCxnSpPr>
            <a:cxnSpLocks/>
          </p:cNvCxnSpPr>
          <p:nvPr/>
        </p:nvCxnSpPr>
        <p:spPr>
          <a:xfrm flipH="1">
            <a:off x="1679709" y="241329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C02E40E-FD89-44F2-8E53-4A5983017C1E}"/>
              </a:ext>
            </a:extLst>
          </p:cNvPr>
          <p:cNvSpPr txBox="1"/>
          <p:nvPr/>
        </p:nvSpPr>
        <p:spPr>
          <a:xfrm>
            <a:off x="640333" y="223212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C8F2CFC-2121-44CE-8BFF-27B297EBDF8D}"/>
                  </a:ext>
                </a:extLst>
              </p:cNvPr>
              <p:cNvSpPr txBox="1"/>
              <p:nvPr/>
            </p:nvSpPr>
            <p:spPr>
              <a:xfrm>
                <a:off x="7239687" y="2710760"/>
                <a:ext cx="84914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m:t>
                      </m:r>
                      <m:r>
                        <a:rPr lang="en-US" sz="800" i="1" smtClean="0">
                          <a:latin typeface="Cambria Math" panose="02040503050406030204" pitchFamily="18" charset="0"/>
                        </a:rPr>
                        <m:t>=</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1.5</m:t>
                          </m:r>
                          <m:r>
                            <a:rPr lang="en-US" sz="800" b="0" i="1" smtClean="0">
                              <a:latin typeface="Cambria Math" panose="02040503050406030204" pitchFamily="18" charset="0"/>
                            </a:rPr>
                            <m:t>𝑉</m:t>
                          </m:r>
                        </m:num>
                        <m:den>
                          <m:r>
                            <a:rPr lang="en-US" sz="800" b="0" i="1" smtClean="0">
                              <a:latin typeface="Cambria Math" panose="02040503050406030204" pitchFamily="18" charset="0"/>
                            </a:rPr>
                            <m:t>100</m:t>
                          </m:r>
                          <m:r>
                            <m:rPr>
                              <m:nor/>
                            </m:rPr>
                            <a:rPr lang="el-GR" sz="800" dirty="0">
                              <a:latin typeface="Segoe Condensed" panose="020B0606040200020203" pitchFamily="34" charset="0"/>
                            </a:rPr>
                            <m:t>Ω</m:t>
                          </m:r>
                        </m:den>
                      </m:f>
                      <m:r>
                        <a:rPr lang="en-US" sz="800" b="0" i="1" smtClean="0">
                          <a:latin typeface="Cambria Math" panose="02040503050406030204" pitchFamily="18" charset="0"/>
                        </a:rPr>
                        <m:t>=15</m:t>
                      </m:r>
                      <m:r>
                        <a:rPr lang="en-US" sz="800" b="0" i="1" smtClean="0">
                          <a:latin typeface="Cambria Math" panose="02040503050406030204" pitchFamily="18" charset="0"/>
                        </a:rPr>
                        <m:t>𝑚𝐴</m:t>
                      </m:r>
                    </m:oMath>
                  </m:oMathPara>
                </a14:m>
                <a:endParaRPr lang="en-US" sz="800" dirty="0"/>
              </a:p>
            </p:txBody>
          </p:sp>
        </mc:Choice>
        <mc:Fallback xmlns="">
          <p:sp>
            <p:nvSpPr>
              <p:cNvPr id="139" name="TextBox 138">
                <a:extLst>
                  <a:ext uri="{FF2B5EF4-FFF2-40B4-BE49-F238E27FC236}">
                    <a16:creationId xmlns:a16="http://schemas.microsoft.com/office/drawing/2014/main" id="{8C8F2CFC-2121-44CE-8BFF-27B297EBDF8D}"/>
                  </a:ext>
                </a:extLst>
              </p:cNvPr>
              <p:cNvSpPr txBox="1">
                <a:spLocks noRot="1" noChangeAspect="1" noMove="1" noResize="1" noEditPoints="1" noAdjustHandles="1" noChangeArrowheads="1" noChangeShapeType="1" noTextEdit="1"/>
              </p:cNvSpPr>
              <p:nvPr/>
            </p:nvSpPr>
            <p:spPr>
              <a:xfrm>
                <a:off x="7239687" y="2710760"/>
                <a:ext cx="849142" cy="233718"/>
              </a:xfrm>
              <a:prstGeom prst="rect">
                <a:avLst/>
              </a:prstGeom>
              <a:blipFill>
                <a:blip r:embed="rId4"/>
                <a:stretch>
                  <a:fillRect l="-2878" t="-5263" r="-2878" b="-15789"/>
                </a:stretch>
              </a:blipFill>
            </p:spPr>
            <p:txBody>
              <a:bodyPr/>
              <a:lstStyle/>
              <a:p>
                <a:r>
                  <a:rPr lang="en-US">
                    <a:noFill/>
                  </a:rPr>
                  <a:t> </a:t>
                </a:r>
              </a:p>
            </p:txBody>
          </p:sp>
        </mc:Fallback>
      </mc:AlternateContent>
      <p:cxnSp>
        <p:nvCxnSpPr>
          <p:cNvPr id="138" name="Straight Arrow Connector 137">
            <a:extLst>
              <a:ext uri="{FF2B5EF4-FFF2-40B4-BE49-F238E27FC236}">
                <a16:creationId xmlns:a16="http://schemas.microsoft.com/office/drawing/2014/main" id="{8A4C35E8-4A86-403D-85E0-62444DD99918}"/>
              </a:ext>
            </a:extLst>
          </p:cNvPr>
          <p:cNvCxnSpPr>
            <a:cxnSpLocks/>
          </p:cNvCxnSpPr>
          <p:nvPr/>
        </p:nvCxnSpPr>
        <p:spPr>
          <a:xfrm>
            <a:off x="1811954" y="2447425"/>
            <a:ext cx="0" cy="981575"/>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5ED7E8D9-F4AD-4AC7-871D-0BE310B73F27}"/>
              </a:ext>
            </a:extLst>
          </p:cNvPr>
          <p:cNvSpPr txBox="1"/>
          <p:nvPr/>
        </p:nvSpPr>
        <p:spPr>
          <a:xfrm>
            <a:off x="-29346" y="2814435"/>
            <a:ext cx="1850081" cy="261610"/>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a:t>
            </a:r>
          </a:p>
        </p:txBody>
      </p:sp>
    </p:spTree>
    <p:extLst>
      <p:ext uri="{BB962C8B-B14F-4D97-AF65-F5344CB8AC3E}">
        <p14:creationId xmlns:p14="http://schemas.microsoft.com/office/powerpoint/2010/main" val="21587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7 L 0.12786 0.01737 L 0.12786 -0.2581 L -0.00026 -0.2581 L 0.00039 -0.24328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6 0.00093 L -0.00026 0.01737 L 0.12786 0.01737 L 0.12786 -0.2581 L -0.00026 -0.2581 L 0.00039 -0.24328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6 0.00093 L -0.00026 0.01737 L 0.12786 0.01737 L 0.12786 -0.2581 L -0.00026 -0.2581 L 0.00039 -0.24328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6 0.00093 L -0.00026 0.01737 L 0.12786 0.01737 L 0.12786 -0.2581 L -0.00026 -0.2581 L 0.00039 -0.24328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6 0.00093 L -0.00026 0.01737 L 0.12786 0.01737 L 0.12786 -0.2581 L -0.00026 -0.2581 L 0.00039 -0.24328 " pathEditMode="relative" rAng="0" ptsTypes="AAAAAA">
                                      <p:cBhvr>
                                        <p:cTn id="14" dur="3750" fill="hold"/>
                                        <p:tgtEl>
                                          <p:spTgt spid="200"/>
                                        </p:tgtEl>
                                        <p:attrNameLst>
                                          <p:attrName>ppt_x</p:attrName>
                                          <p:attrName>ppt_y</p:attrName>
                                        </p:attrNameLst>
                                      </p:cBhvr>
                                      <p:rCtr x="6406" y="-1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 indoor, kitchen appliance&#10;&#10;Description automatically generated">
            <a:extLst>
              <a:ext uri="{FF2B5EF4-FFF2-40B4-BE49-F238E27FC236}">
                <a16:creationId xmlns:a16="http://schemas.microsoft.com/office/drawing/2014/main" id="{93250C5E-AF7A-4B59-8115-449676B07B46}"/>
              </a:ext>
            </a:extLst>
          </p:cNvPr>
          <p:cNvPicPr>
            <a:picLocks noChangeAspect="1"/>
          </p:cNvPicPr>
          <p:nvPr/>
        </p:nvPicPr>
        <p:blipFill rotWithShape="1">
          <a:blip r:embed="rId2">
            <a:extLst>
              <a:ext uri="{28A0092B-C50C-407E-A947-70E740481C1C}">
                <a14:useLocalDpi xmlns:a14="http://schemas.microsoft.com/office/drawing/2010/main" val="0"/>
              </a:ext>
            </a:extLst>
          </a:blip>
          <a:srcRect l="25970" t="11483" r="23562" b="12207"/>
          <a:stretch/>
        </p:blipFill>
        <p:spPr>
          <a:xfrm>
            <a:off x="8576606" y="1028231"/>
            <a:ext cx="2530623" cy="2869809"/>
          </a:xfrm>
          <a:prstGeom prst="rect">
            <a:avLst/>
          </a:prstGeom>
        </p:spPr>
      </p:pic>
      <p:grpSp>
        <p:nvGrpSpPr>
          <p:cNvPr id="14" name="Group 13">
            <a:extLst>
              <a:ext uri="{FF2B5EF4-FFF2-40B4-BE49-F238E27FC236}">
                <a16:creationId xmlns:a16="http://schemas.microsoft.com/office/drawing/2014/main" id="{4DBD8A64-DC2D-4260-B658-19DB99FFBB56}"/>
              </a:ext>
            </a:extLst>
          </p:cNvPr>
          <p:cNvGrpSpPr>
            <a:grpSpLocks noChangeAspect="1"/>
          </p:cNvGrpSpPr>
          <p:nvPr/>
        </p:nvGrpSpPr>
        <p:grpSpPr>
          <a:xfrm>
            <a:off x="8576605" y="4015912"/>
            <a:ext cx="2530623" cy="1426464"/>
            <a:chOff x="6869723" y="3626063"/>
            <a:chExt cx="2462407" cy="1388012"/>
          </a:xfrm>
        </p:grpSpPr>
        <p:pic>
          <p:nvPicPr>
            <p:cNvPr id="5" name="Picture 4">
              <a:extLst>
                <a:ext uri="{FF2B5EF4-FFF2-40B4-BE49-F238E27FC236}">
                  <a16:creationId xmlns:a16="http://schemas.microsoft.com/office/drawing/2014/main" id="{E89073DA-2363-4154-882B-8AD014764D73}"/>
                </a:ext>
              </a:extLst>
            </p:cNvPr>
            <p:cNvPicPr>
              <a:picLocks noChangeAspect="1"/>
            </p:cNvPicPr>
            <p:nvPr/>
          </p:nvPicPr>
          <p:blipFill rotWithShape="1">
            <a:blip r:embed="rId3"/>
            <a:srcRect r="2695" b="12432"/>
            <a:stretch/>
          </p:blipFill>
          <p:spPr>
            <a:xfrm>
              <a:off x="6869723" y="3626063"/>
              <a:ext cx="2462407" cy="1388012"/>
            </a:xfrm>
            <a:prstGeom prst="rect">
              <a:avLst/>
            </a:prstGeom>
          </p:spPr>
        </p:pic>
        <p:sp>
          <p:nvSpPr>
            <p:cNvPr id="9" name="Rectangle 8">
              <a:extLst>
                <a:ext uri="{FF2B5EF4-FFF2-40B4-BE49-F238E27FC236}">
                  <a16:creationId xmlns:a16="http://schemas.microsoft.com/office/drawing/2014/main" id="{70FEDB54-6F74-46FE-86A5-78D672437183}"/>
                </a:ext>
              </a:extLst>
            </p:cNvPr>
            <p:cNvSpPr/>
            <p:nvPr/>
          </p:nvSpPr>
          <p:spPr>
            <a:xfrm>
              <a:off x="7751297" y="3902726"/>
              <a:ext cx="1162929" cy="18757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Box 16">
            <a:extLst>
              <a:ext uri="{FF2B5EF4-FFF2-40B4-BE49-F238E27FC236}">
                <a16:creationId xmlns:a16="http://schemas.microsoft.com/office/drawing/2014/main" id="{5F1023CF-8CBF-495E-98F8-FF07A9E83ABC}"/>
              </a:ext>
            </a:extLst>
          </p:cNvPr>
          <p:cNvSpPr txBox="1"/>
          <p:nvPr/>
        </p:nvSpPr>
        <p:spPr>
          <a:xfrm>
            <a:off x="8576605" y="539263"/>
            <a:ext cx="2530623" cy="461665"/>
          </a:xfrm>
          <a:prstGeom prst="rect">
            <a:avLst/>
          </a:prstGeom>
          <a:noFill/>
        </p:spPr>
        <p:txBody>
          <a:bodyPr wrap="square" rtlCol="0">
            <a:spAutoFit/>
          </a:bodyPr>
          <a:lstStyle/>
          <a:p>
            <a:pPr algn="ctr"/>
            <a:r>
              <a:rPr lang="en-US" sz="2400" dirty="0">
                <a:latin typeface="Bebas Neue" panose="020B0606020202050201" pitchFamily="34" charset="0"/>
              </a:rPr>
              <a:t>3D Printer</a:t>
            </a:r>
          </a:p>
        </p:txBody>
      </p:sp>
      <p:grpSp>
        <p:nvGrpSpPr>
          <p:cNvPr id="21" name="Group 20">
            <a:extLst>
              <a:ext uri="{FF2B5EF4-FFF2-40B4-BE49-F238E27FC236}">
                <a16:creationId xmlns:a16="http://schemas.microsoft.com/office/drawing/2014/main" id="{4E9E2D17-D90C-4D51-92B7-0687BEB435FB}"/>
              </a:ext>
            </a:extLst>
          </p:cNvPr>
          <p:cNvGrpSpPr/>
          <p:nvPr/>
        </p:nvGrpSpPr>
        <p:grpSpPr>
          <a:xfrm>
            <a:off x="4620514" y="539263"/>
            <a:ext cx="2980944" cy="4934325"/>
            <a:chOff x="4364787" y="465425"/>
            <a:chExt cx="2980944" cy="4934325"/>
          </a:xfrm>
        </p:grpSpPr>
        <p:pic>
          <p:nvPicPr>
            <p:cNvPr id="8" name="Picture 7">
              <a:extLst>
                <a:ext uri="{FF2B5EF4-FFF2-40B4-BE49-F238E27FC236}">
                  <a16:creationId xmlns:a16="http://schemas.microsoft.com/office/drawing/2014/main" id="{AFBD559F-7362-4A93-A770-2DDAFA5E3C0F}"/>
                </a:ext>
              </a:extLst>
            </p:cNvPr>
            <p:cNvPicPr>
              <a:picLocks noChangeAspect="1"/>
            </p:cNvPicPr>
            <p:nvPr/>
          </p:nvPicPr>
          <p:blipFill rotWithShape="1">
            <a:blip r:embed="rId4"/>
            <a:srcRect r="12300" b="33291"/>
            <a:stretch/>
          </p:blipFill>
          <p:spPr>
            <a:xfrm>
              <a:off x="4364787" y="3973708"/>
              <a:ext cx="2980944" cy="1426042"/>
            </a:xfrm>
            <a:prstGeom prst="rect">
              <a:avLst/>
            </a:prstGeom>
          </p:spPr>
        </p:pic>
        <p:pic>
          <p:nvPicPr>
            <p:cNvPr id="16" name="Picture 15">
              <a:extLst>
                <a:ext uri="{FF2B5EF4-FFF2-40B4-BE49-F238E27FC236}">
                  <a16:creationId xmlns:a16="http://schemas.microsoft.com/office/drawing/2014/main" id="{A3218E3A-9E74-4958-9EC7-1020B51A4E9B}"/>
                </a:ext>
              </a:extLst>
            </p:cNvPr>
            <p:cNvPicPr>
              <a:picLocks noChangeAspect="1"/>
            </p:cNvPicPr>
            <p:nvPr/>
          </p:nvPicPr>
          <p:blipFill rotWithShape="1">
            <a:blip r:embed="rId5"/>
            <a:srcRect r="9698"/>
            <a:stretch/>
          </p:blipFill>
          <p:spPr>
            <a:xfrm>
              <a:off x="4364789" y="986027"/>
              <a:ext cx="2976674" cy="2869808"/>
            </a:xfrm>
            <a:prstGeom prst="rect">
              <a:avLst/>
            </a:prstGeom>
          </p:spPr>
        </p:pic>
        <p:sp>
          <p:nvSpPr>
            <p:cNvPr id="19" name="TextBox 18">
              <a:extLst>
                <a:ext uri="{FF2B5EF4-FFF2-40B4-BE49-F238E27FC236}">
                  <a16:creationId xmlns:a16="http://schemas.microsoft.com/office/drawing/2014/main" id="{8F343522-7FB8-4F46-844D-7C4D246F3790}"/>
                </a:ext>
              </a:extLst>
            </p:cNvPr>
            <p:cNvSpPr txBox="1"/>
            <p:nvPr/>
          </p:nvSpPr>
          <p:spPr>
            <a:xfrm>
              <a:off x="4364787" y="465425"/>
              <a:ext cx="2976675" cy="461665"/>
            </a:xfrm>
            <a:prstGeom prst="rect">
              <a:avLst/>
            </a:prstGeom>
            <a:noFill/>
          </p:spPr>
          <p:txBody>
            <a:bodyPr wrap="square" rtlCol="0">
              <a:spAutoFit/>
            </a:bodyPr>
            <a:lstStyle/>
            <a:p>
              <a:pPr algn="ctr"/>
              <a:r>
                <a:rPr lang="en-US" sz="2400" dirty="0">
                  <a:latin typeface="Bebas Neue" panose="020B0606020202050201" pitchFamily="34" charset="0"/>
                </a:rPr>
                <a:t>Windows Laptop</a:t>
              </a:r>
            </a:p>
          </p:txBody>
        </p:sp>
      </p:grpSp>
      <p:grpSp>
        <p:nvGrpSpPr>
          <p:cNvPr id="18" name="Group 17">
            <a:extLst>
              <a:ext uri="{FF2B5EF4-FFF2-40B4-BE49-F238E27FC236}">
                <a16:creationId xmlns:a16="http://schemas.microsoft.com/office/drawing/2014/main" id="{8C2315D8-F006-45CE-A7FF-C883E85BE900}"/>
              </a:ext>
            </a:extLst>
          </p:cNvPr>
          <p:cNvGrpSpPr/>
          <p:nvPr/>
        </p:nvGrpSpPr>
        <p:grpSpPr>
          <a:xfrm>
            <a:off x="845521" y="539262"/>
            <a:ext cx="2976675" cy="4954050"/>
            <a:chOff x="1061223" y="539262"/>
            <a:chExt cx="2976675" cy="4954050"/>
          </a:xfrm>
        </p:grpSpPr>
        <p:pic>
          <p:nvPicPr>
            <p:cNvPr id="1026" name="Picture 2" descr="Amazon.com: Apple iPhone 8 Plus, 64GB, Space Gray - Fully Unlocked (Renewed)">
              <a:extLst>
                <a:ext uri="{FF2B5EF4-FFF2-40B4-BE49-F238E27FC236}">
                  <a16:creationId xmlns:a16="http://schemas.microsoft.com/office/drawing/2014/main" id="{E9D1632C-2875-43F7-BF9F-1A0A1DB6F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3546" y="1163384"/>
              <a:ext cx="2272030" cy="259386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A picture containing text, indoor, close&#10;&#10;Description automatically generated">
              <a:extLst>
                <a:ext uri="{FF2B5EF4-FFF2-40B4-BE49-F238E27FC236}">
                  <a16:creationId xmlns:a16="http://schemas.microsoft.com/office/drawing/2014/main" id="{63E7D8AE-1456-4DF4-91F7-D8912CD02AA2}"/>
                </a:ext>
              </a:extLst>
            </p:cNvPr>
            <p:cNvPicPr>
              <a:picLocks noChangeAspect="1"/>
            </p:cNvPicPr>
            <p:nvPr/>
          </p:nvPicPr>
          <p:blipFill rotWithShape="1">
            <a:blip r:embed="rId7">
              <a:extLst>
                <a:ext uri="{28A0092B-C50C-407E-A947-70E740481C1C}">
                  <a14:useLocalDpi xmlns:a14="http://schemas.microsoft.com/office/drawing/2010/main" val="0"/>
                </a:ext>
              </a:extLst>
            </a:blip>
            <a:srcRect l="4256" t="4624" r="14258" b="16595"/>
            <a:stretch/>
          </p:blipFill>
          <p:spPr>
            <a:xfrm>
              <a:off x="1238052" y="4066848"/>
              <a:ext cx="2623018" cy="1426464"/>
            </a:xfrm>
            <a:prstGeom prst="rect">
              <a:avLst/>
            </a:prstGeom>
          </p:spPr>
        </p:pic>
        <p:sp>
          <p:nvSpPr>
            <p:cNvPr id="20" name="TextBox 19">
              <a:extLst>
                <a:ext uri="{FF2B5EF4-FFF2-40B4-BE49-F238E27FC236}">
                  <a16:creationId xmlns:a16="http://schemas.microsoft.com/office/drawing/2014/main" id="{6146501D-DD82-4EBC-87FC-A08A5AB26435}"/>
                </a:ext>
              </a:extLst>
            </p:cNvPr>
            <p:cNvSpPr txBox="1"/>
            <p:nvPr/>
          </p:nvSpPr>
          <p:spPr>
            <a:xfrm>
              <a:off x="1061223" y="539262"/>
              <a:ext cx="2976675" cy="461665"/>
            </a:xfrm>
            <a:prstGeom prst="rect">
              <a:avLst/>
            </a:prstGeom>
            <a:noFill/>
          </p:spPr>
          <p:txBody>
            <a:bodyPr wrap="square" rtlCol="0">
              <a:spAutoFit/>
            </a:bodyPr>
            <a:lstStyle/>
            <a:p>
              <a:pPr algn="ctr"/>
              <a:r>
                <a:rPr lang="en-US" sz="2400" dirty="0">
                  <a:latin typeface="Bebas Neue" panose="020B0606020202050201" pitchFamily="34" charset="0"/>
                </a:rPr>
                <a:t>Apple iPhone</a:t>
              </a:r>
            </a:p>
          </p:txBody>
        </p:sp>
      </p:grpSp>
      <p:sp>
        <p:nvSpPr>
          <p:cNvPr id="22" name="TextBox 21">
            <a:extLst>
              <a:ext uri="{FF2B5EF4-FFF2-40B4-BE49-F238E27FC236}">
                <a16:creationId xmlns:a16="http://schemas.microsoft.com/office/drawing/2014/main" id="{8F5DCDFA-6165-4D74-AF8D-FD107B180238}"/>
              </a:ext>
            </a:extLst>
          </p:cNvPr>
          <p:cNvSpPr txBox="1"/>
          <p:nvPr/>
        </p:nvSpPr>
        <p:spPr>
          <a:xfrm>
            <a:off x="4525742" y="5591461"/>
            <a:ext cx="3071447" cy="646331"/>
          </a:xfrm>
          <a:prstGeom prst="rect">
            <a:avLst/>
          </a:prstGeom>
          <a:noFill/>
        </p:spPr>
        <p:txBody>
          <a:bodyPr wrap="square" rtlCol="0">
            <a:spAutoFit/>
          </a:bodyPr>
          <a:lstStyle/>
          <a:p>
            <a:r>
              <a:rPr lang="en-US" b="1" dirty="0">
                <a:latin typeface="Segoe Condensed" panose="020B0606040200020203" pitchFamily="34" charset="0"/>
              </a:rPr>
              <a:t>AC Input: </a:t>
            </a:r>
            <a:r>
              <a:rPr lang="en-US" dirty="0">
                <a:latin typeface="Segoe Condensed" panose="020B0606040200020203" pitchFamily="34" charset="0"/>
              </a:rPr>
              <a:t>100-240V, 50/60Hz, 2.5A</a:t>
            </a:r>
          </a:p>
          <a:p>
            <a:r>
              <a:rPr lang="en-US" b="1" dirty="0">
                <a:latin typeface="Segoe Condensed" panose="020B0606040200020203" pitchFamily="34" charset="0"/>
              </a:rPr>
              <a:t>DC Output: </a:t>
            </a:r>
            <a:r>
              <a:rPr lang="en-US" dirty="0">
                <a:latin typeface="Segoe Condensed" panose="020B0606040200020203" pitchFamily="34" charset="0"/>
              </a:rPr>
              <a:t>19.5V,  9.23A</a:t>
            </a:r>
            <a:endParaRPr lang="en-US" b="1" dirty="0">
              <a:latin typeface="Segoe Condensed" panose="020B0606040200020203" pitchFamily="34" charset="0"/>
            </a:endParaRPr>
          </a:p>
        </p:txBody>
      </p:sp>
      <p:sp>
        <p:nvSpPr>
          <p:cNvPr id="24" name="TextBox 23">
            <a:extLst>
              <a:ext uri="{FF2B5EF4-FFF2-40B4-BE49-F238E27FC236}">
                <a16:creationId xmlns:a16="http://schemas.microsoft.com/office/drawing/2014/main" id="{3F510A3F-20CD-4197-9CB8-F58A2C393D9B}"/>
              </a:ext>
            </a:extLst>
          </p:cNvPr>
          <p:cNvSpPr txBox="1"/>
          <p:nvPr/>
        </p:nvSpPr>
        <p:spPr>
          <a:xfrm>
            <a:off x="8448284" y="5560248"/>
            <a:ext cx="3071447" cy="646331"/>
          </a:xfrm>
          <a:prstGeom prst="rect">
            <a:avLst/>
          </a:prstGeom>
          <a:noFill/>
        </p:spPr>
        <p:txBody>
          <a:bodyPr wrap="square" rtlCol="0">
            <a:spAutoFit/>
          </a:bodyPr>
          <a:lstStyle/>
          <a:p>
            <a:r>
              <a:rPr lang="en-US" b="1" dirty="0">
                <a:latin typeface="Segoe Condensed" panose="020B0606040200020203" pitchFamily="34" charset="0"/>
              </a:rPr>
              <a:t>AC Input: </a:t>
            </a:r>
            <a:r>
              <a:rPr lang="en-US" dirty="0">
                <a:latin typeface="Segoe Condensed" panose="020B0606040200020203" pitchFamily="34" charset="0"/>
              </a:rPr>
              <a:t>100-240V, 50/60Hz, 4A</a:t>
            </a:r>
          </a:p>
          <a:p>
            <a:r>
              <a:rPr lang="en-US" b="1" dirty="0">
                <a:latin typeface="Segoe Condensed" panose="020B0606040200020203" pitchFamily="34" charset="0"/>
              </a:rPr>
              <a:t>DC Output: </a:t>
            </a:r>
            <a:r>
              <a:rPr lang="en-US" dirty="0">
                <a:latin typeface="Segoe Condensed" panose="020B0606040200020203" pitchFamily="34" charset="0"/>
              </a:rPr>
              <a:t>24V,  9.2A</a:t>
            </a:r>
            <a:endParaRPr lang="en-US" b="1" dirty="0">
              <a:latin typeface="Segoe Condensed" panose="020B0606040200020203" pitchFamily="34" charset="0"/>
            </a:endParaRPr>
          </a:p>
        </p:txBody>
      </p:sp>
      <p:sp>
        <p:nvSpPr>
          <p:cNvPr id="25" name="TextBox 24">
            <a:extLst>
              <a:ext uri="{FF2B5EF4-FFF2-40B4-BE49-F238E27FC236}">
                <a16:creationId xmlns:a16="http://schemas.microsoft.com/office/drawing/2014/main" id="{A0DDAA38-FF22-46FD-9FC9-96197520E2BA}"/>
              </a:ext>
            </a:extLst>
          </p:cNvPr>
          <p:cNvSpPr txBox="1"/>
          <p:nvPr/>
        </p:nvSpPr>
        <p:spPr>
          <a:xfrm>
            <a:off x="908000" y="5591461"/>
            <a:ext cx="3199769" cy="646331"/>
          </a:xfrm>
          <a:prstGeom prst="rect">
            <a:avLst/>
          </a:prstGeom>
          <a:noFill/>
        </p:spPr>
        <p:txBody>
          <a:bodyPr wrap="square" rtlCol="0">
            <a:spAutoFit/>
          </a:bodyPr>
          <a:lstStyle/>
          <a:p>
            <a:r>
              <a:rPr lang="en-US" b="1" dirty="0">
                <a:latin typeface="Segoe Condensed" panose="020B0606040200020203" pitchFamily="34" charset="0"/>
              </a:rPr>
              <a:t>AC Input: </a:t>
            </a:r>
            <a:r>
              <a:rPr lang="en-US" dirty="0">
                <a:latin typeface="Segoe Condensed" panose="020B0606040200020203" pitchFamily="34" charset="0"/>
              </a:rPr>
              <a:t>100-240V, 50/60Hz, 0.15A</a:t>
            </a:r>
          </a:p>
          <a:p>
            <a:r>
              <a:rPr lang="en-US" b="1" dirty="0">
                <a:latin typeface="Segoe Condensed" panose="020B0606040200020203" pitchFamily="34" charset="0"/>
              </a:rPr>
              <a:t>DC Output: </a:t>
            </a:r>
            <a:r>
              <a:rPr lang="en-US" dirty="0">
                <a:latin typeface="Segoe Condensed" panose="020B0606040200020203" pitchFamily="34" charset="0"/>
              </a:rPr>
              <a:t>5V,  1A</a:t>
            </a:r>
            <a:endParaRPr lang="en-US" b="1" dirty="0">
              <a:latin typeface="Segoe Condensed" panose="020B0606040200020203" pitchFamily="34" charset="0"/>
            </a:endParaRPr>
          </a:p>
        </p:txBody>
      </p:sp>
    </p:spTree>
    <p:extLst>
      <p:ext uri="{BB962C8B-B14F-4D97-AF65-F5344CB8AC3E}">
        <p14:creationId xmlns:p14="http://schemas.microsoft.com/office/powerpoint/2010/main" val="14018384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a:extLst>
              <a:ext uri="{FF2B5EF4-FFF2-40B4-BE49-F238E27FC236}">
                <a16:creationId xmlns:a16="http://schemas.microsoft.com/office/drawing/2014/main" id="{35688BBF-CEA6-4B66-92CA-7C0E66BF8A73}"/>
              </a:ext>
            </a:extLst>
          </p:cNvPr>
          <p:cNvGrpSpPr/>
          <p:nvPr/>
        </p:nvGrpSpPr>
        <p:grpSpPr>
          <a:xfrm>
            <a:off x="1789256" y="907438"/>
            <a:ext cx="1640278" cy="3022762"/>
            <a:chOff x="4038600" y="1371600"/>
            <a:chExt cx="1943419" cy="3581400"/>
          </a:xfrm>
        </p:grpSpPr>
        <p:pic>
          <p:nvPicPr>
            <p:cNvPr id="38" name="Picture 3">
              <a:extLst>
                <a:ext uri="{FF2B5EF4-FFF2-40B4-BE49-F238E27FC236}">
                  <a16:creationId xmlns:a16="http://schemas.microsoft.com/office/drawing/2014/main" id="{E4039D3A-6132-4A58-82B0-B522D2686AA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Freeform 14">
              <a:extLst>
                <a:ext uri="{FF2B5EF4-FFF2-40B4-BE49-F238E27FC236}">
                  <a16:creationId xmlns:a16="http://schemas.microsoft.com/office/drawing/2014/main" id="{A53469DC-AFF8-4F0D-92AB-36E16F75E89B}"/>
                </a:ext>
              </a:extLst>
            </p:cNvPr>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7" name="Oval 36">
            <a:extLst>
              <a:ext uri="{FF2B5EF4-FFF2-40B4-BE49-F238E27FC236}">
                <a16:creationId xmlns:a16="http://schemas.microsoft.com/office/drawing/2014/main" id="{C78DEA2E-EBC7-4217-AF22-80A14E7EA756}"/>
              </a:ext>
            </a:extLst>
          </p:cNvPr>
          <p:cNvSpPr/>
          <p:nvPr/>
        </p:nvSpPr>
        <p:spPr>
          <a:xfrm>
            <a:off x="1930360" y="2220300"/>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3"/>
          <a:stretch>
            <a:fillRect/>
          </a:stretch>
        </p:blipFill>
        <p:spPr>
          <a:xfrm>
            <a:off x="6294295" y="120912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6515755"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6089033" y="311545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6089033" y="135313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4977467" y="116795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4977467" y="290045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6759036" y="127914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6748505" y="292224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8137410" y="209081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6931869" y="171909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7100535" y="205000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6515755"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6515755"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6515755"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6515755" y="299892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926253"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73" name="TextBox 172">
            <a:extLst>
              <a:ext uri="{FF2B5EF4-FFF2-40B4-BE49-F238E27FC236}">
                <a16:creationId xmlns:a16="http://schemas.microsoft.com/office/drawing/2014/main" id="{76000632-CA95-449D-B3A5-864DD663E7BA}"/>
              </a:ext>
            </a:extLst>
          </p:cNvPr>
          <p:cNvSpPr txBox="1"/>
          <p:nvPr/>
        </p:nvSpPr>
        <p:spPr>
          <a:xfrm>
            <a:off x="2959095" y="328412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174" name="TextBox 173">
            <a:extLst>
              <a:ext uri="{FF2B5EF4-FFF2-40B4-BE49-F238E27FC236}">
                <a16:creationId xmlns:a16="http://schemas.microsoft.com/office/drawing/2014/main" id="{688AD9C9-A320-42D1-BB9A-78D5472AF0AA}"/>
              </a:ext>
            </a:extLst>
          </p:cNvPr>
          <p:cNvSpPr txBox="1"/>
          <p:nvPr/>
        </p:nvSpPr>
        <p:spPr>
          <a:xfrm>
            <a:off x="2965314" y="255590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175" name="Straight Connector 174">
            <a:extLst>
              <a:ext uri="{FF2B5EF4-FFF2-40B4-BE49-F238E27FC236}">
                <a16:creationId xmlns:a16="http://schemas.microsoft.com/office/drawing/2014/main" id="{40E7A57C-C6D6-4442-9556-9160D20CB439}"/>
              </a:ext>
            </a:extLst>
          </p:cNvPr>
          <p:cNvCxnSpPr>
            <a:cxnSpLocks/>
          </p:cNvCxnSpPr>
          <p:nvPr/>
        </p:nvCxnSpPr>
        <p:spPr>
          <a:xfrm flipH="1">
            <a:off x="2586058" y="2749647"/>
            <a:ext cx="320683" cy="38908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DAD5C53-668C-466C-888E-8AA77C87F5FB}"/>
              </a:ext>
            </a:extLst>
          </p:cNvPr>
          <p:cNvSpPr txBox="1"/>
          <p:nvPr/>
        </p:nvSpPr>
        <p:spPr>
          <a:xfrm>
            <a:off x="2965314" y="1014985"/>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185" name="Freeform: Shape 184">
            <a:extLst>
              <a:ext uri="{FF2B5EF4-FFF2-40B4-BE49-F238E27FC236}">
                <a16:creationId xmlns:a16="http://schemas.microsoft.com/office/drawing/2014/main" id="{E1F6DA57-28B9-4727-ABEF-38EAD79ACDA7}"/>
              </a:ext>
            </a:extLst>
          </p:cNvPr>
          <p:cNvSpPr/>
          <p:nvPr/>
        </p:nvSpPr>
        <p:spPr>
          <a:xfrm>
            <a:off x="2767580" y="1178759"/>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43BAE2AB-11B5-4E0C-9DF7-56C4AD788C4B}"/>
              </a:ext>
            </a:extLst>
          </p:cNvPr>
          <p:cNvCxnSpPr>
            <a:cxnSpLocks/>
          </p:cNvCxnSpPr>
          <p:nvPr/>
        </p:nvCxnSpPr>
        <p:spPr>
          <a:xfrm flipH="1">
            <a:off x="1679709" y="3462503"/>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031A812B-8873-4A9B-BB32-CD5FBE602584}"/>
              </a:ext>
            </a:extLst>
          </p:cNvPr>
          <p:cNvSpPr txBox="1"/>
          <p:nvPr/>
        </p:nvSpPr>
        <p:spPr>
          <a:xfrm>
            <a:off x="652442" y="3281331"/>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221" name="Straight Connector 220">
            <a:extLst>
              <a:ext uri="{FF2B5EF4-FFF2-40B4-BE49-F238E27FC236}">
                <a16:creationId xmlns:a16="http://schemas.microsoft.com/office/drawing/2014/main" id="{D049E2DA-0373-4555-BCC8-9E449B537F93}"/>
              </a:ext>
            </a:extLst>
          </p:cNvPr>
          <p:cNvCxnSpPr>
            <a:cxnSpLocks/>
          </p:cNvCxnSpPr>
          <p:nvPr/>
        </p:nvCxnSpPr>
        <p:spPr>
          <a:xfrm flipH="1">
            <a:off x="1679709" y="241329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C02E40E-FD89-44F2-8E53-4A5983017C1E}"/>
              </a:ext>
            </a:extLst>
          </p:cNvPr>
          <p:cNvSpPr txBox="1"/>
          <p:nvPr/>
        </p:nvSpPr>
        <p:spPr>
          <a:xfrm>
            <a:off x="640333" y="223212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C8F2CFC-2121-44CE-8BFF-27B297EBDF8D}"/>
                  </a:ext>
                </a:extLst>
              </p:cNvPr>
              <p:cNvSpPr txBox="1"/>
              <p:nvPr/>
            </p:nvSpPr>
            <p:spPr>
              <a:xfrm>
                <a:off x="7158666" y="2710760"/>
                <a:ext cx="84914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m:t>
                      </m:r>
                      <m:r>
                        <a:rPr lang="en-US" sz="800" i="1" smtClean="0">
                          <a:latin typeface="Cambria Math" panose="02040503050406030204" pitchFamily="18" charset="0"/>
                        </a:rPr>
                        <m:t>=</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1.5</m:t>
                          </m:r>
                          <m:r>
                            <a:rPr lang="en-US" sz="800" b="0" i="1" smtClean="0">
                              <a:latin typeface="Cambria Math" panose="02040503050406030204" pitchFamily="18" charset="0"/>
                            </a:rPr>
                            <m:t>𝑉</m:t>
                          </m:r>
                        </m:num>
                        <m:den>
                          <m:r>
                            <a:rPr lang="en-US" sz="800" b="0" i="1" smtClean="0">
                              <a:latin typeface="Cambria Math" panose="02040503050406030204" pitchFamily="18" charset="0"/>
                            </a:rPr>
                            <m:t>100</m:t>
                          </m:r>
                          <m:r>
                            <m:rPr>
                              <m:nor/>
                            </m:rPr>
                            <a:rPr lang="el-GR" sz="800" dirty="0">
                              <a:latin typeface="Segoe Condensed" panose="020B0606040200020203" pitchFamily="34" charset="0"/>
                            </a:rPr>
                            <m:t>Ω</m:t>
                          </m:r>
                        </m:den>
                      </m:f>
                      <m:r>
                        <a:rPr lang="en-US" sz="800" b="0" i="1" smtClean="0">
                          <a:latin typeface="Cambria Math" panose="02040503050406030204" pitchFamily="18" charset="0"/>
                        </a:rPr>
                        <m:t>=15</m:t>
                      </m:r>
                      <m:r>
                        <a:rPr lang="en-US" sz="800" b="0" i="1" smtClean="0">
                          <a:latin typeface="Cambria Math" panose="02040503050406030204" pitchFamily="18" charset="0"/>
                        </a:rPr>
                        <m:t>𝑚𝐴</m:t>
                      </m:r>
                    </m:oMath>
                  </m:oMathPara>
                </a14:m>
                <a:endParaRPr lang="en-US" sz="800" dirty="0"/>
              </a:p>
            </p:txBody>
          </p:sp>
        </mc:Choice>
        <mc:Fallback xmlns="">
          <p:sp>
            <p:nvSpPr>
              <p:cNvPr id="139" name="TextBox 138">
                <a:extLst>
                  <a:ext uri="{FF2B5EF4-FFF2-40B4-BE49-F238E27FC236}">
                    <a16:creationId xmlns:a16="http://schemas.microsoft.com/office/drawing/2014/main" id="{8C8F2CFC-2121-44CE-8BFF-27B297EBDF8D}"/>
                  </a:ext>
                </a:extLst>
              </p:cNvPr>
              <p:cNvSpPr txBox="1">
                <a:spLocks noRot="1" noChangeAspect="1" noMove="1" noResize="1" noEditPoints="1" noAdjustHandles="1" noChangeArrowheads="1" noChangeShapeType="1" noTextEdit="1"/>
              </p:cNvSpPr>
              <p:nvPr/>
            </p:nvSpPr>
            <p:spPr>
              <a:xfrm>
                <a:off x="7158666" y="2710760"/>
                <a:ext cx="849142" cy="233718"/>
              </a:xfrm>
              <a:prstGeom prst="rect">
                <a:avLst/>
              </a:prstGeom>
              <a:blipFill>
                <a:blip r:embed="rId5"/>
                <a:stretch>
                  <a:fillRect l="-2857" t="-5263" r="-2857" b="-15789"/>
                </a:stretch>
              </a:blipFill>
            </p:spPr>
            <p:txBody>
              <a:bodyPr/>
              <a:lstStyle/>
              <a:p>
                <a:r>
                  <a:rPr lang="en-US">
                    <a:noFill/>
                  </a:rPr>
                  <a:t> </a:t>
                </a:r>
              </a:p>
            </p:txBody>
          </p:sp>
        </mc:Fallback>
      </mc:AlternateContent>
      <p:cxnSp>
        <p:nvCxnSpPr>
          <p:cNvPr id="47" name="Straight Arrow Connector 46">
            <a:extLst>
              <a:ext uri="{FF2B5EF4-FFF2-40B4-BE49-F238E27FC236}">
                <a16:creationId xmlns:a16="http://schemas.microsoft.com/office/drawing/2014/main" id="{5DD8C7C5-E355-4981-8628-8F7015EBAD82}"/>
              </a:ext>
            </a:extLst>
          </p:cNvPr>
          <p:cNvCxnSpPr>
            <a:cxnSpLocks/>
          </p:cNvCxnSpPr>
          <p:nvPr/>
        </p:nvCxnSpPr>
        <p:spPr>
          <a:xfrm>
            <a:off x="1811954" y="2447425"/>
            <a:ext cx="0" cy="981575"/>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0E50C643-F994-4C41-A818-8E1BA2C296C4}"/>
              </a:ext>
            </a:extLst>
          </p:cNvPr>
          <p:cNvSpPr txBox="1"/>
          <p:nvPr/>
        </p:nvSpPr>
        <p:spPr>
          <a:xfrm>
            <a:off x="-29346" y="2814435"/>
            <a:ext cx="1850081" cy="261610"/>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a:t>
            </a:r>
          </a:p>
        </p:txBody>
      </p:sp>
      <p:grpSp>
        <p:nvGrpSpPr>
          <p:cNvPr id="51" name="Group 50">
            <a:extLst>
              <a:ext uri="{FF2B5EF4-FFF2-40B4-BE49-F238E27FC236}">
                <a16:creationId xmlns:a16="http://schemas.microsoft.com/office/drawing/2014/main" id="{666B73D4-DBF3-4577-BF73-90384B8332B8}"/>
              </a:ext>
            </a:extLst>
          </p:cNvPr>
          <p:cNvGrpSpPr/>
          <p:nvPr/>
        </p:nvGrpSpPr>
        <p:grpSpPr>
          <a:xfrm>
            <a:off x="573488" y="431937"/>
            <a:ext cx="1707267" cy="1646933"/>
            <a:chOff x="4688114" y="693652"/>
            <a:chExt cx="1707267" cy="1646933"/>
          </a:xfrm>
        </p:grpSpPr>
        <p:grpSp>
          <p:nvGrpSpPr>
            <p:cNvPr id="52" name="Group 51">
              <a:extLst>
                <a:ext uri="{FF2B5EF4-FFF2-40B4-BE49-F238E27FC236}">
                  <a16:creationId xmlns:a16="http://schemas.microsoft.com/office/drawing/2014/main" id="{07068212-7021-4CB3-AD28-FFA113A5D271}"/>
                </a:ext>
              </a:extLst>
            </p:cNvPr>
            <p:cNvGrpSpPr/>
            <p:nvPr/>
          </p:nvGrpSpPr>
          <p:grpSpPr>
            <a:xfrm>
              <a:off x="5152953" y="1204799"/>
              <a:ext cx="1242428" cy="493526"/>
              <a:chOff x="5758526" y="4102239"/>
              <a:chExt cx="1242428" cy="493526"/>
            </a:xfrm>
          </p:grpSpPr>
          <p:sp>
            <p:nvSpPr>
              <p:cNvPr id="57" name="Arc 56">
                <a:extLst>
                  <a:ext uri="{FF2B5EF4-FFF2-40B4-BE49-F238E27FC236}">
                    <a16:creationId xmlns:a16="http://schemas.microsoft.com/office/drawing/2014/main" id="{6FDF49F2-AE97-4A8C-8B17-870CC8693ED4}"/>
                  </a:ext>
                </a:extLst>
              </p:cNvPr>
              <p:cNvSpPr/>
              <p:nvPr/>
            </p:nvSpPr>
            <p:spPr>
              <a:xfrm>
                <a:off x="579655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60" name="Arc 59">
                <a:extLst>
                  <a:ext uri="{FF2B5EF4-FFF2-40B4-BE49-F238E27FC236}">
                    <a16:creationId xmlns:a16="http://schemas.microsoft.com/office/drawing/2014/main" id="{B68A7E1A-BF0B-44FA-B1CF-208AA445304A}"/>
                  </a:ext>
                </a:extLst>
              </p:cNvPr>
              <p:cNvSpPr/>
              <p:nvPr/>
            </p:nvSpPr>
            <p:spPr>
              <a:xfrm rot="461309">
                <a:off x="5758526" y="41263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nvGrpSpPr>
            <p:cNvPr id="53" name="Group 52">
              <a:extLst>
                <a:ext uri="{FF2B5EF4-FFF2-40B4-BE49-F238E27FC236}">
                  <a16:creationId xmlns:a16="http://schemas.microsoft.com/office/drawing/2014/main" id="{69D6C8FF-BEA3-4E9F-BDB6-E96D833B90E6}"/>
                </a:ext>
              </a:extLst>
            </p:cNvPr>
            <p:cNvGrpSpPr/>
            <p:nvPr/>
          </p:nvGrpSpPr>
          <p:grpSpPr>
            <a:xfrm>
              <a:off x="4688114" y="693652"/>
              <a:ext cx="1302630" cy="1646933"/>
              <a:chOff x="4688114" y="693652"/>
              <a:chExt cx="1302630" cy="1646933"/>
            </a:xfrm>
          </p:grpSpPr>
          <p:pic>
            <p:nvPicPr>
              <p:cNvPr id="54" name="Graphic 53" descr="Watering pot outline">
                <a:extLst>
                  <a:ext uri="{FF2B5EF4-FFF2-40B4-BE49-F238E27FC236}">
                    <a16:creationId xmlns:a16="http://schemas.microsoft.com/office/drawing/2014/main" id="{3C8F9CFF-C8B4-44FC-9A4A-33DBA241B488}"/>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b="30498"/>
              <a:stretch/>
            </p:blipFill>
            <p:spPr>
              <a:xfrm>
                <a:off x="5076344" y="693652"/>
                <a:ext cx="914400" cy="635523"/>
              </a:xfrm>
              <a:prstGeom prst="rect">
                <a:avLst/>
              </a:prstGeom>
            </p:spPr>
          </p:pic>
          <p:cxnSp>
            <p:nvCxnSpPr>
              <p:cNvPr id="55" name="Straight Connector 54">
                <a:extLst>
                  <a:ext uri="{FF2B5EF4-FFF2-40B4-BE49-F238E27FC236}">
                    <a16:creationId xmlns:a16="http://schemas.microsoft.com/office/drawing/2014/main" id="{9C4ECE85-BBB1-444F-B563-447EB112B200}"/>
                  </a:ext>
                </a:extLst>
              </p:cNvPr>
              <p:cNvCxnSpPr>
                <a:cxnSpLocks/>
              </p:cNvCxnSpPr>
              <p:nvPr/>
            </p:nvCxnSpPr>
            <p:spPr>
              <a:xfrm flipH="1">
                <a:off x="5613129" y="1362678"/>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56" name="TextBox 55">
                <a:extLst>
                  <a:ext uri="{FF2B5EF4-FFF2-40B4-BE49-F238E27FC236}">
                    <a16:creationId xmlns:a16="http://schemas.microsoft.com/office/drawing/2014/main" id="{62444DD2-F907-414B-B264-4C0E06A46FD7}"/>
                  </a:ext>
                </a:extLst>
              </p:cNvPr>
              <p:cNvSpPr txBox="1"/>
              <p:nvPr/>
            </p:nvSpPr>
            <p:spPr>
              <a:xfrm>
                <a:off x="4688114" y="1417255"/>
                <a:ext cx="1268585" cy="92333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Assume water level (and the resulting pressure) is held constant by adding same amount of to tank as is exiting at bottom through the hole.</a:t>
                </a:r>
              </a:p>
            </p:txBody>
          </p:sp>
        </p:grpSp>
      </p:grpSp>
      <p:sp>
        <p:nvSpPr>
          <p:cNvPr id="62" name="TextBox 61">
            <a:extLst>
              <a:ext uri="{FF2B5EF4-FFF2-40B4-BE49-F238E27FC236}">
                <a16:creationId xmlns:a16="http://schemas.microsoft.com/office/drawing/2014/main" id="{CF170357-94CA-4BD1-AF1C-22D0C36C1225}"/>
              </a:ext>
            </a:extLst>
          </p:cNvPr>
          <p:cNvSpPr txBox="1"/>
          <p:nvPr/>
        </p:nvSpPr>
        <p:spPr>
          <a:xfrm>
            <a:off x="617391" y="210548"/>
            <a:ext cx="7218509"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1: </a:t>
            </a:r>
            <a:r>
              <a:rPr lang="en-US" sz="2400" dirty="0">
                <a:latin typeface="Bebas Neue" panose="020B0606020202050201" pitchFamily="34" charset="0"/>
                <a:cs typeface="Segoe UI Light" panose="020B0502040204020203" pitchFamily="34" charset="0"/>
              </a:rPr>
              <a:t>Basic Circuit</a:t>
            </a:r>
          </a:p>
        </p:txBody>
      </p:sp>
    </p:spTree>
    <p:extLst>
      <p:ext uri="{BB962C8B-B14F-4D97-AF65-F5344CB8AC3E}">
        <p14:creationId xmlns:p14="http://schemas.microsoft.com/office/powerpoint/2010/main" val="55647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2 L -0.00026 0.01736 L 0.12787 0.01736 L 0.12787 -0.2581 L -0.00026 -0.2581 L 0.00039 -0.24329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6 0.00092 L -0.00026 0.01736 L 0.12787 0.01736 L 0.12787 -0.2581 L -0.00026 -0.2581 L 0.00039 -0.24329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6 0.00092 L -0.00026 0.01736 L 0.12787 0.01736 L 0.12787 -0.2581 L -0.00026 -0.2581 L 0.00039 -0.24329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6 0.00092 L -0.00026 0.01736 L 0.12787 0.01736 L 0.12787 -0.2581 L -0.00026 -0.2581 L 0.00039 -0.24329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6 0.00092 L -0.00026 0.01736 L 0.12787 0.01736 L 0.12787 -0.2581 L -0.00026 -0.2581 L 0.00039 -0.24329 " pathEditMode="relative" rAng="0" ptsTypes="AAAAAA">
                                      <p:cBhvr>
                                        <p:cTn id="14" dur="3750" fill="hold"/>
                                        <p:tgtEl>
                                          <p:spTgt spid="200"/>
                                        </p:tgtEl>
                                        <p:attrNameLst>
                                          <p:attrName>ppt_x</p:attrName>
                                          <p:attrName>ppt_y</p:attrName>
                                        </p:attrNameLst>
                                      </p:cBhvr>
                                      <p:rCtr x="6406" y="-1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B22342EE-4547-4869-9CB1-1801ECBC605B}"/>
              </a:ext>
            </a:extLst>
          </p:cNvPr>
          <p:cNvGrpSpPr/>
          <p:nvPr/>
        </p:nvGrpSpPr>
        <p:grpSpPr>
          <a:xfrm>
            <a:off x="1789256" y="907438"/>
            <a:ext cx="1640278" cy="3022762"/>
            <a:chOff x="4038600" y="1371600"/>
            <a:chExt cx="1943419" cy="3581400"/>
          </a:xfrm>
        </p:grpSpPr>
        <p:pic>
          <p:nvPicPr>
            <p:cNvPr id="66" name="Picture 3">
              <a:extLst>
                <a:ext uri="{FF2B5EF4-FFF2-40B4-BE49-F238E27FC236}">
                  <a16:creationId xmlns:a16="http://schemas.microsoft.com/office/drawing/2014/main" id="{5F882BCE-D274-4933-946C-E9F754308F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Freeform 14">
              <a:extLst>
                <a:ext uri="{FF2B5EF4-FFF2-40B4-BE49-F238E27FC236}">
                  <a16:creationId xmlns:a16="http://schemas.microsoft.com/office/drawing/2014/main" id="{DEA56680-571B-402A-9E6B-FF606D22FC9C}"/>
                </a:ext>
              </a:extLst>
            </p:cNvPr>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926253"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47" name="Arc 46">
            <a:extLst>
              <a:ext uri="{FF2B5EF4-FFF2-40B4-BE49-F238E27FC236}">
                <a16:creationId xmlns:a16="http://schemas.microsoft.com/office/drawing/2014/main" id="{B7B8DFFE-3616-41DB-B275-7C20BA19456A}"/>
              </a:ext>
            </a:extLst>
          </p:cNvPr>
          <p:cNvSpPr/>
          <p:nvPr/>
        </p:nvSpPr>
        <p:spPr>
          <a:xfrm rot="965317">
            <a:off x="1830713" y="32675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a:extLst>
              <a:ext uri="{FF2B5EF4-FFF2-40B4-BE49-F238E27FC236}">
                <a16:creationId xmlns:a16="http://schemas.microsoft.com/office/drawing/2014/main" id="{BE5CDF29-7174-4926-A1A9-474C0380FCD0}"/>
              </a:ext>
            </a:extLst>
          </p:cNvPr>
          <p:cNvSpPr/>
          <p:nvPr/>
        </p:nvSpPr>
        <p:spPr>
          <a:xfrm rot="329333">
            <a:off x="1863335" y="3259324"/>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52" name="Straight Arrow Connector 51">
            <a:extLst>
              <a:ext uri="{FF2B5EF4-FFF2-40B4-BE49-F238E27FC236}">
                <a16:creationId xmlns:a16="http://schemas.microsoft.com/office/drawing/2014/main" id="{06E73C73-AD5E-4440-A1C8-5218FD6098CC}"/>
              </a:ext>
            </a:extLst>
          </p:cNvPr>
          <p:cNvCxnSpPr>
            <a:cxnSpLocks/>
          </p:cNvCxnSpPr>
          <p:nvPr/>
        </p:nvCxnSpPr>
        <p:spPr>
          <a:xfrm>
            <a:off x="1834990" y="1783843"/>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0BB8EC-A4F0-45A1-9507-689AF8801684}"/>
              </a:ext>
            </a:extLst>
          </p:cNvPr>
          <p:cNvSpPr txBox="1"/>
          <p:nvPr/>
        </p:nvSpPr>
        <p:spPr>
          <a:xfrm>
            <a:off x="-68503" y="2323666"/>
            <a:ext cx="1850081" cy="600164"/>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(more voltage)</a:t>
            </a:r>
            <a:endParaRPr lang="en-US" sz="1100" dirty="0">
              <a:solidFill>
                <a:srgbClr val="002060"/>
              </a:solidFill>
              <a:latin typeface="Segoe Condensed" panose="020B0606040200020203" pitchFamily="34" charset="0"/>
            </a:endParaRPr>
          </a:p>
        </p:txBody>
      </p:sp>
      <p:grpSp>
        <p:nvGrpSpPr>
          <p:cNvPr id="2" name="Group 1">
            <a:extLst>
              <a:ext uri="{FF2B5EF4-FFF2-40B4-BE49-F238E27FC236}">
                <a16:creationId xmlns:a16="http://schemas.microsoft.com/office/drawing/2014/main" id="{7B6104D5-75EA-4775-AF2B-686A0FDD1A0D}"/>
              </a:ext>
            </a:extLst>
          </p:cNvPr>
          <p:cNvGrpSpPr/>
          <p:nvPr/>
        </p:nvGrpSpPr>
        <p:grpSpPr>
          <a:xfrm>
            <a:off x="1920414" y="2819203"/>
            <a:ext cx="2880718" cy="894494"/>
            <a:chOff x="1920414" y="2819203"/>
            <a:chExt cx="2880718" cy="894494"/>
          </a:xfrm>
        </p:grpSpPr>
        <p:sp>
          <p:nvSpPr>
            <p:cNvPr id="46" name="Arc 45">
              <a:extLst>
                <a:ext uri="{FF2B5EF4-FFF2-40B4-BE49-F238E27FC236}">
                  <a16:creationId xmlns:a16="http://schemas.microsoft.com/office/drawing/2014/main" id="{C39573F7-732B-4D6C-8053-8DF9CBB4E6D5}"/>
                </a:ext>
              </a:extLst>
            </p:cNvPr>
            <p:cNvSpPr/>
            <p:nvPr/>
          </p:nvSpPr>
          <p:spPr>
            <a:xfrm rot="21352101">
              <a:off x="1920414" y="324428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a:extLst>
                <a:ext uri="{FF2B5EF4-FFF2-40B4-BE49-F238E27FC236}">
                  <a16:creationId xmlns:a16="http://schemas.microsoft.com/office/drawing/2014/main" id="{123D746C-2D0D-4401-B292-366E666A439E}"/>
                </a:ext>
              </a:extLst>
            </p:cNvPr>
            <p:cNvSpPr/>
            <p:nvPr/>
          </p:nvSpPr>
          <p:spPr>
            <a:xfrm rot="21218995">
              <a:off x="1952874" y="322381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4" name="TextBox 53">
              <a:extLst>
                <a:ext uri="{FF2B5EF4-FFF2-40B4-BE49-F238E27FC236}">
                  <a16:creationId xmlns:a16="http://schemas.microsoft.com/office/drawing/2014/main" id="{2F2B3F7B-22EF-46A6-9D68-732FE5E1CE9B}"/>
                </a:ext>
              </a:extLst>
            </p:cNvPr>
            <p:cNvSpPr txBox="1"/>
            <p:nvPr/>
          </p:nvSpPr>
          <p:spPr>
            <a:xfrm>
              <a:off x="2951051" y="3220121"/>
              <a:ext cx="1850081" cy="4001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a:p>
              <a:r>
                <a:rPr lang="en-US" sz="900" dirty="0">
                  <a:solidFill>
                    <a:srgbClr val="002060"/>
                  </a:solidFill>
                  <a:latin typeface="Segoe Condensed" panose="020B0606040200020203" pitchFamily="34" charset="0"/>
                </a:rPr>
                <a:t>(compared to Circuit 1)</a:t>
              </a:r>
            </a:p>
          </p:txBody>
        </p:sp>
        <p:cxnSp>
          <p:nvCxnSpPr>
            <p:cNvPr id="55" name="Straight Connector 54">
              <a:extLst>
                <a:ext uri="{FF2B5EF4-FFF2-40B4-BE49-F238E27FC236}">
                  <a16:creationId xmlns:a16="http://schemas.microsoft.com/office/drawing/2014/main" id="{9CB90FC7-4C6D-4C9A-ACCC-4A88427668D4}"/>
                </a:ext>
              </a:extLst>
            </p:cNvPr>
            <p:cNvCxnSpPr>
              <a:cxnSpLocks/>
            </p:cNvCxnSpPr>
            <p:nvPr/>
          </p:nvCxnSpPr>
          <p:spPr>
            <a:xfrm flipH="1">
              <a:off x="2527468" y="2819203"/>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FC5A047-5687-4CD4-9FB3-269F149F1D39}"/>
              </a:ext>
            </a:extLst>
          </p:cNvPr>
          <p:cNvSpPr txBox="1"/>
          <p:nvPr/>
        </p:nvSpPr>
        <p:spPr>
          <a:xfrm>
            <a:off x="2862151" y="2594663"/>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57" name="Group 56">
            <a:extLst>
              <a:ext uri="{FF2B5EF4-FFF2-40B4-BE49-F238E27FC236}">
                <a16:creationId xmlns:a16="http://schemas.microsoft.com/office/drawing/2014/main" id="{8C187E9A-A2BD-4910-919E-ACCC662789CA}"/>
              </a:ext>
            </a:extLst>
          </p:cNvPr>
          <p:cNvGrpSpPr/>
          <p:nvPr/>
        </p:nvGrpSpPr>
        <p:grpSpPr>
          <a:xfrm>
            <a:off x="2770038" y="1515569"/>
            <a:ext cx="1691860" cy="738664"/>
            <a:chOff x="6673505" y="2310273"/>
            <a:chExt cx="1691860" cy="738664"/>
          </a:xfrm>
        </p:grpSpPr>
        <p:cxnSp>
          <p:nvCxnSpPr>
            <p:cNvPr id="58" name="Straight Connector 57">
              <a:extLst>
                <a:ext uri="{FF2B5EF4-FFF2-40B4-BE49-F238E27FC236}">
                  <a16:creationId xmlns:a16="http://schemas.microsoft.com/office/drawing/2014/main" id="{C0B5F837-3A39-4240-A764-9D711E6C152A}"/>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5723F3F-6166-442E-8055-4990C1FC7D91}"/>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sp>
        <p:nvSpPr>
          <p:cNvPr id="68" name="Oval 67">
            <a:extLst>
              <a:ext uri="{FF2B5EF4-FFF2-40B4-BE49-F238E27FC236}">
                <a16:creationId xmlns:a16="http://schemas.microsoft.com/office/drawing/2014/main" id="{BCB145CA-970A-4BB0-8743-945D43F24414}"/>
              </a:ext>
            </a:extLst>
          </p:cNvPr>
          <p:cNvSpPr/>
          <p:nvPr/>
        </p:nvSpPr>
        <p:spPr>
          <a:xfrm>
            <a:off x="1930360" y="1559900"/>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4" name="Group 3">
            <a:extLst>
              <a:ext uri="{FF2B5EF4-FFF2-40B4-BE49-F238E27FC236}">
                <a16:creationId xmlns:a16="http://schemas.microsoft.com/office/drawing/2014/main" id="{A60CB389-448B-4EEF-BC61-7F618C9AF332}"/>
              </a:ext>
            </a:extLst>
          </p:cNvPr>
          <p:cNvGrpSpPr/>
          <p:nvPr/>
        </p:nvGrpSpPr>
        <p:grpSpPr>
          <a:xfrm>
            <a:off x="4540189" y="1021819"/>
            <a:ext cx="2693923" cy="2459912"/>
            <a:chOff x="4540189" y="1021819"/>
            <a:chExt cx="2693923" cy="2459912"/>
          </a:xfrm>
        </p:grpSpPr>
        <p:sp>
          <p:nvSpPr>
            <p:cNvPr id="95" name="TextBox 94">
              <a:extLst>
                <a:ext uri="{FF2B5EF4-FFF2-40B4-BE49-F238E27FC236}">
                  <a16:creationId xmlns:a16="http://schemas.microsoft.com/office/drawing/2014/main" id="{9DEDB829-9C53-4FAA-9B22-6D634426EFBE}"/>
                </a:ext>
              </a:extLst>
            </p:cNvPr>
            <p:cNvSpPr txBox="1"/>
            <p:nvPr/>
          </p:nvSpPr>
          <p:spPr>
            <a:xfrm>
              <a:off x="4540189" y="1744264"/>
              <a:ext cx="1313563" cy="769441"/>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Stack two batteries in series to increase electrical pressure </a:t>
              </a:r>
              <a:r>
                <a:rPr lang="en-US" sz="1000" dirty="0">
                  <a:solidFill>
                    <a:srgbClr val="002060"/>
                  </a:solidFill>
                  <a:latin typeface="Segoe Condensed" panose="020B0606040200020203" pitchFamily="34" charset="0"/>
                </a:rPr>
                <a:t>(more voltage)</a:t>
              </a:r>
            </a:p>
          </p:txBody>
        </p:sp>
        <p:grpSp>
          <p:nvGrpSpPr>
            <p:cNvPr id="3" name="Group 2">
              <a:extLst>
                <a:ext uri="{FF2B5EF4-FFF2-40B4-BE49-F238E27FC236}">
                  <a16:creationId xmlns:a16="http://schemas.microsoft.com/office/drawing/2014/main" id="{EA693C7A-BA24-41FD-9FFB-0CB5D06E6E44}"/>
                </a:ext>
              </a:extLst>
            </p:cNvPr>
            <p:cNvGrpSpPr/>
            <p:nvPr/>
          </p:nvGrpSpPr>
          <p:grpSpPr>
            <a:xfrm>
              <a:off x="5905327" y="1021819"/>
              <a:ext cx="1328785" cy="2459912"/>
              <a:chOff x="5905327" y="1021819"/>
              <a:chExt cx="1328785" cy="2459912"/>
            </a:xfrm>
          </p:grpSpPr>
          <p:pic>
            <p:nvPicPr>
              <p:cNvPr id="93" name="Picture 92">
                <a:extLst>
                  <a:ext uri="{FF2B5EF4-FFF2-40B4-BE49-F238E27FC236}">
                    <a16:creationId xmlns:a16="http://schemas.microsoft.com/office/drawing/2014/main" id="{DA93C30B-84AC-476D-9D50-97BFAF30BEE0}"/>
                  </a:ext>
                </a:extLst>
              </p:cNvPr>
              <p:cNvPicPr>
                <a:picLocks noChangeAspect="1"/>
              </p:cNvPicPr>
              <p:nvPr/>
            </p:nvPicPr>
            <p:blipFill>
              <a:blip r:embed="rId4"/>
              <a:stretch>
                <a:fillRect/>
              </a:stretch>
            </p:blipFill>
            <p:spPr>
              <a:xfrm>
                <a:off x="5905327" y="1029386"/>
                <a:ext cx="1328785" cy="2452345"/>
              </a:xfrm>
              <a:prstGeom prst="rect">
                <a:avLst/>
              </a:prstGeom>
            </p:spPr>
          </p:pic>
          <p:sp>
            <p:nvSpPr>
              <p:cNvPr id="96" name="TextBox 95">
                <a:extLst>
                  <a:ext uri="{FF2B5EF4-FFF2-40B4-BE49-F238E27FC236}">
                    <a16:creationId xmlns:a16="http://schemas.microsoft.com/office/drawing/2014/main" id="{94AB7A7C-EF6A-441E-A0AD-F51DC006F582}"/>
                  </a:ext>
                </a:extLst>
              </p:cNvPr>
              <p:cNvSpPr txBox="1"/>
              <p:nvPr/>
            </p:nvSpPr>
            <p:spPr>
              <a:xfrm>
                <a:off x="6224257" y="1021819"/>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97" name="TextBox 96">
                <a:extLst>
                  <a:ext uri="{FF2B5EF4-FFF2-40B4-BE49-F238E27FC236}">
                    <a16:creationId xmlns:a16="http://schemas.microsoft.com/office/drawing/2014/main" id="{9353AA3E-DBBB-4F39-8B7B-50D598BDC138}"/>
                  </a:ext>
                </a:extLst>
              </p:cNvPr>
              <p:cNvSpPr txBox="1"/>
              <p:nvPr/>
            </p:nvSpPr>
            <p:spPr>
              <a:xfrm>
                <a:off x="6212340" y="3183193"/>
                <a:ext cx="942535" cy="261610"/>
              </a:xfrm>
              <a:prstGeom prst="rect">
                <a:avLst/>
              </a:prstGeom>
              <a:noFill/>
            </p:spPr>
            <p:txBody>
              <a:bodyPr wrap="square" rtlCol="0">
                <a:spAutoFit/>
              </a:bodyPr>
              <a:lstStyle/>
              <a:p>
                <a:r>
                  <a:rPr lang="en-US" sz="1100" dirty="0">
                    <a:latin typeface="Segoe Condensed" panose="020B0606040200020203" pitchFamily="34" charset="0"/>
                  </a:rPr>
                  <a:t>3V</a:t>
                </a:r>
              </a:p>
            </p:txBody>
          </p:sp>
        </p:grpSp>
        <p:cxnSp>
          <p:nvCxnSpPr>
            <p:cNvPr id="94" name="Straight Arrow Connector 93">
              <a:extLst>
                <a:ext uri="{FF2B5EF4-FFF2-40B4-BE49-F238E27FC236}">
                  <a16:creationId xmlns:a16="http://schemas.microsoft.com/office/drawing/2014/main" id="{9BD524EC-A9A5-41D8-B167-AD58F4038CA8}"/>
                </a:ext>
              </a:extLst>
            </p:cNvPr>
            <p:cNvCxnSpPr>
              <a:cxnSpLocks/>
            </p:cNvCxnSpPr>
            <p:nvPr/>
          </p:nvCxnSpPr>
          <p:spPr>
            <a:xfrm>
              <a:off x="5879264" y="1096026"/>
              <a:ext cx="0" cy="2254996"/>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00" name="Group 99">
            <a:extLst>
              <a:ext uri="{FF2B5EF4-FFF2-40B4-BE49-F238E27FC236}">
                <a16:creationId xmlns:a16="http://schemas.microsoft.com/office/drawing/2014/main" id="{BD08963B-79CA-48DF-A8D4-BA8CA9B13695}"/>
              </a:ext>
            </a:extLst>
          </p:cNvPr>
          <p:cNvGrpSpPr/>
          <p:nvPr/>
        </p:nvGrpSpPr>
        <p:grpSpPr>
          <a:xfrm>
            <a:off x="961718" y="406537"/>
            <a:ext cx="1338087" cy="1017373"/>
            <a:chOff x="5076344" y="693652"/>
            <a:chExt cx="1338087" cy="1017373"/>
          </a:xfrm>
        </p:grpSpPr>
        <p:grpSp>
          <p:nvGrpSpPr>
            <p:cNvPr id="101" name="Group 100">
              <a:extLst>
                <a:ext uri="{FF2B5EF4-FFF2-40B4-BE49-F238E27FC236}">
                  <a16:creationId xmlns:a16="http://schemas.microsoft.com/office/drawing/2014/main" id="{9A9F18C7-AE1F-4DAA-BAA7-365625B90D10}"/>
                </a:ext>
              </a:extLst>
            </p:cNvPr>
            <p:cNvGrpSpPr/>
            <p:nvPr/>
          </p:nvGrpSpPr>
          <p:grpSpPr>
            <a:xfrm>
              <a:off x="5120328" y="1204799"/>
              <a:ext cx="1294103" cy="506226"/>
              <a:chOff x="5725901" y="4102239"/>
              <a:chExt cx="1294103" cy="506226"/>
            </a:xfrm>
          </p:grpSpPr>
          <p:sp>
            <p:nvSpPr>
              <p:cNvPr id="106" name="Arc 105">
                <a:extLst>
                  <a:ext uri="{FF2B5EF4-FFF2-40B4-BE49-F238E27FC236}">
                    <a16:creationId xmlns:a16="http://schemas.microsoft.com/office/drawing/2014/main" id="{94D39C69-C5D0-4D1F-999C-A578D390E830}"/>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07" name="Arc 106">
                <a:extLst>
                  <a:ext uri="{FF2B5EF4-FFF2-40B4-BE49-F238E27FC236}">
                    <a16:creationId xmlns:a16="http://schemas.microsoft.com/office/drawing/2014/main" id="{911F7945-D514-4309-99A8-E01E50DF8A97}"/>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08" name="Arc 107">
                <a:extLst>
                  <a:ext uri="{FF2B5EF4-FFF2-40B4-BE49-F238E27FC236}">
                    <a16:creationId xmlns:a16="http://schemas.microsoft.com/office/drawing/2014/main" id="{42C94758-4108-44D7-BEB6-3EF3836E9DAB}"/>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09" name="Arc 108">
                <a:extLst>
                  <a:ext uri="{FF2B5EF4-FFF2-40B4-BE49-F238E27FC236}">
                    <a16:creationId xmlns:a16="http://schemas.microsoft.com/office/drawing/2014/main" id="{6F20AA2A-FEEF-4CE5-9B20-710B69C7E124}"/>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10" name="Arc 109">
                <a:extLst>
                  <a:ext uri="{FF2B5EF4-FFF2-40B4-BE49-F238E27FC236}">
                    <a16:creationId xmlns:a16="http://schemas.microsoft.com/office/drawing/2014/main" id="{0054EA90-B4F0-44F7-9086-E03B3DE532D1}"/>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pic>
          <p:nvPicPr>
            <p:cNvPr id="103" name="Graphic 102" descr="Watering pot outline">
              <a:extLst>
                <a:ext uri="{FF2B5EF4-FFF2-40B4-BE49-F238E27FC236}">
                  <a16:creationId xmlns:a16="http://schemas.microsoft.com/office/drawing/2014/main" id="{B844B90F-5369-4828-A412-DB41C839375E}"/>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5076344" y="693652"/>
              <a:ext cx="914400" cy="635523"/>
            </a:xfrm>
            <a:prstGeom prst="rect">
              <a:avLst/>
            </a:prstGeom>
          </p:spPr>
        </p:pic>
      </p:grpSp>
      <p:sp>
        <p:nvSpPr>
          <p:cNvPr id="111" name="TextBox 110">
            <a:extLst>
              <a:ext uri="{FF2B5EF4-FFF2-40B4-BE49-F238E27FC236}">
                <a16:creationId xmlns:a16="http://schemas.microsoft.com/office/drawing/2014/main" id="{8D6AD4E3-B857-41A6-8130-55430DDADF56}"/>
              </a:ext>
            </a:extLst>
          </p:cNvPr>
          <p:cNvSpPr txBox="1"/>
          <p:nvPr/>
        </p:nvSpPr>
        <p:spPr>
          <a:xfrm>
            <a:off x="617391" y="210548"/>
            <a:ext cx="7218509"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2: </a:t>
            </a:r>
            <a:r>
              <a:rPr lang="en-US" sz="2400" dirty="0">
                <a:latin typeface="Bebas Neue" panose="020B0606020202050201" pitchFamily="34" charset="0"/>
                <a:cs typeface="Segoe UI Light" panose="020B0502040204020203" pitchFamily="34" charset="0"/>
              </a:rPr>
              <a:t>Increase Voltage</a:t>
            </a:r>
          </a:p>
        </p:txBody>
      </p:sp>
    </p:spTree>
    <p:extLst>
      <p:ext uri="{BB962C8B-B14F-4D97-AF65-F5344CB8AC3E}">
        <p14:creationId xmlns:p14="http://schemas.microsoft.com/office/powerpoint/2010/main" val="1501422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B22342EE-4547-4869-9CB1-1801ECBC605B}"/>
              </a:ext>
            </a:extLst>
          </p:cNvPr>
          <p:cNvGrpSpPr/>
          <p:nvPr/>
        </p:nvGrpSpPr>
        <p:grpSpPr>
          <a:xfrm>
            <a:off x="1789256" y="907438"/>
            <a:ext cx="1640278" cy="3022762"/>
            <a:chOff x="4038600" y="1371600"/>
            <a:chExt cx="1943419" cy="3581400"/>
          </a:xfrm>
        </p:grpSpPr>
        <p:pic>
          <p:nvPicPr>
            <p:cNvPr id="66" name="Picture 3">
              <a:extLst>
                <a:ext uri="{FF2B5EF4-FFF2-40B4-BE49-F238E27FC236}">
                  <a16:creationId xmlns:a16="http://schemas.microsoft.com/office/drawing/2014/main" id="{5F882BCE-D274-4933-946C-E9F754308F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Freeform 14">
              <a:extLst>
                <a:ext uri="{FF2B5EF4-FFF2-40B4-BE49-F238E27FC236}">
                  <a16:creationId xmlns:a16="http://schemas.microsoft.com/office/drawing/2014/main" id="{DEA56680-571B-402A-9E6B-FF606D22FC9C}"/>
                </a:ext>
              </a:extLst>
            </p:cNvPr>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25" name="TextBox 224">
            <a:extLst>
              <a:ext uri="{FF2B5EF4-FFF2-40B4-BE49-F238E27FC236}">
                <a16:creationId xmlns:a16="http://schemas.microsoft.com/office/drawing/2014/main" id="{7AD6C554-4928-47E3-A7F0-C267D1597C22}"/>
              </a:ext>
            </a:extLst>
          </p:cNvPr>
          <p:cNvSpPr txBox="1"/>
          <p:nvPr/>
        </p:nvSpPr>
        <p:spPr>
          <a:xfrm>
            <a:off x="617391" y="210548"/>
            <a:ext cx="7218509"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2: </a:t>
            </a:r>
            <a:r>
              <a:rPr lang="en-US" sz="2400" dirty="0">
                <a:latin typeface="Bebas Neue" panose="020B0606020202050201" pitchFamily="34" charset="0"/>
                <a:cs typeface="Segoe UI Light" panose="020B0502040204020203" pitchFamily="34" charset="0"/>
              </a:rPr>
              <a:t>Increase Voltage</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926253"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47" name="Arc 46">
            <a:extLst>
              <a:ext uri="{FF2B5EF4-FFF2-40B4-BE49-F238E27FC236}">
                <a16:creationId xmlns:a16="http://schemas.microsoft.com/office/drawing/2014/main" id="{B7B8DFFE-3616-41DB-B275-7C20BA19456A}"/>
              </a:ext>
            </a:extLst>
          </p:cNvPr>
          <p:cNvSpPr/>
          <p:nvPr/>
        </p:nvSpPr>
        <p:spPr>
          <a:xfrm rot="965317">
            <a:off x="1830713" y="32675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a:extLst>
              <a:ext uri="{FF2B5EF4-FFF2-40B4-BE49-F238E27FC236}">
                <a16:creationId xmlns:a16="http://schemas.microsoft.com/office/drawing/2014/main" id="{BE5CDF29-7174-4926-A1A9-474C0380FCD0}"/>
              </a:ext>
            </a:extLst>
          </p:cNvPr>
          <p:cNvSpPr/>
          <p:nvPr/>
        </p:nvSpPr>
        <p:spPr>
          <a:xfrm rot="329333">
            <a:off x="1863335" y="3259324"/>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52" name="Straight Arrow Connector 51">
            <a:extLst>
              <a:ext uri="{FF2B5EF4-FFF2-40B4-BE49-F238E27FC236}">
                <a16:creationId xmlns:a16="http://schemas.microsoft.com/office/drawing/2014/main" id="{06E73C73-AD5E-4440-A1C8-5218FD6098CC}"/>
              </a:ext>
            </a:extLst>
          </p:cNvPr>
          <p:cNvCxnSpPr>
            <a:cxnSpLocks/>
          </p:cNvCxnSpPr>
          <p:nvPr/>
        </p:nvCxnSpPr>
        <p:spPr>
          <a:xfrm>
            <a:off x="1834990" y="1783843"/>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3" name="TextBox 52">
            <a:extLst>
              <a:ext uri="{FF2B5EF4-FFF2-40B4-BE49-F238E27FC236}">
                <a16:creationId xmlns:a16="http://schemas.microsoft.com/office/drawing/2014/main" id="{750BB8EC-A4F0-45A1-9507-689AF8801684}"/>
              </a:ext>
            </a:extLst>
          </p:cNvPr>
          <p:cNvSpPr txBox="1"/>
          <p:nvPr/>
        </p:nvSpPr>
        <p:spPr>
          <a:xfrm>
            <a:off x="-68503" y="2323666"/>
            <a:ext cx="1850081" cy="600164"/>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(more voltage)</a:t>
            </a:r>
            <a:endParaRPr lang="en-US" sz="1100" dirty="0">
              <a:solidFill>
                <a:srgbClr val="002060"/>
              </a:solidFill>
              <a:latin typeface="Segoe Condensed" panose="020B0606040200020203" pitchFamily="34" charset="0"/>
            </a:endParaRPr>
          </a:p>
        </p:txBody>
      </p:sp>
      <p:grpSp>
        <p:nvGrpSpPr>
          <p:cNvPr id="2" name="Group 1">
            <a:extLst>
              <a:ext uri="{FF2B5EF4-FFF2-40B4-BE49-F238E27FC236}">
                <a16:creationId xmlns:a16="http://schemas.microsoft.com/office/drawing/2014/main" id="{7B6104D5-75EA-4775-AF2B-686A0FDD1A0D}"/>
              </a:ext>
            </a:extLst>
          </p:cNvPr>
          <p:cNvGrpSpPr/>
          <p:nvPr/>
        </p:nvGrpSpPr>
        <p:grpSpPr>
          <a:xfrm>
            <a:off x="1920414" y="2819203"/>
            <a:ext cx="2880718" cy="894494"/>
            <a:chOff x="1920414" y="2819203"/>
            <a:chExt cx="2880718" cy="894494"/>
          </a:xfrm>
        </p:grpSpPr>
        <p:sp>
          <p:nvSpPr>
            <p:cNvPr id="46" name="Arc 45">
              <a:extLst>
                <a:ext uri="{FF2B5EF4-FFF2-40B4-BE49-F238E27FC236}">
                  <a16:creationId xmlns:a16="http://schemas.microsoft.com/office/drawing/2014/main" id="{C39573F7-732B-4D6C-8053-8DF9CBB4E6D5}"/>
                </a:ext>
              </a:extLst>
            </p:cNvPr>
            <p:cNvSpPr/>
            <p:nvPr/>
          </p:nvSpPr>
          <p:spPr>
            <a:xfrm rot="21352101">
              <a:off x="1920414" y="324428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a:extLst>
                <a:ext uri="{FF2B5EF4-FFF2-40B4-BE49-F238E27FC236}">
                  <a16:creationId xmlns:a16="http://schemas.microsoft.com/office/drawing/2014/main" id="{123D746C-2D0D-4401-B292-366E666A439E}"/>
                </a:ext>
              </a:extLst>
            </p:cNvPr>
            <p:cNvSpPr/>
            <p:nvPr/>
          </p:nvSpPr>
          <p:spPr>
            <a:xfrm rot="21218995">
              <a:off x="1952874" y="322381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4" name="TextBox 53">
              <a:extLst>
                <a:ext uri="{FF2B5EF4-FFF2-40B4-BE49-F238E27FC236}">
                  <a16:creationId xmlns:a16="http://schemas.microsoft.com/office/drawing/2014/main" id="{2F2B3F7B-22EF-46A6-9D68-732FE5E1CE9B}"/>
                </a:ext>
              </a:extLst>
            </p:cNvPr>
            <p:cNvSpPr txBox="1"/>
            <p:nvPr/>
          </p:nvSpPr>
          <p:spPr>
            <a:xfrm>
              <a:off x="2951051" y="3220121"/>
              <a:ext cx="1850081" cy="4001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a:p>
              <a:r>
                <a:rPr lang="en-US" sz="900" dirty="0">
                  <a:solidFill>
                    <a:srgbClr val="002060"/>
                  </a:solidFill>
                  <a:latin typeface="Segoe Condensed" panose="020B0606040200020203" pitchFamily="34" charset="0"/>
                </a:rPr>
                <a:t>(compared to Circuit 1)</a:t>
              </a:r>
              <a:endParaRPr lang="en-US" sz="1100" dirty="0">
                <a:solidFill>
                  <a:srgbClr val="002060"/>
                </a:solidFill>
                <a:latin typeface="Segoe Condensed" panose="020B0606040200020203" pitchFamily="34" charset="0"/>
              </a:endParaRPr>
            </a:p>
          </p:txBody>
        </p:sp>
        <p:cxnSp>
          <p:nvCxnSpPr>
            <p:cNvPr id="55" name="Straight Connector 54">
              <a:extLst>
                <a:ext uri="{FF2B5EF4-FFF2-40B4-BE49-F238E27FC236}">
                  <a16:creationId xmlns:a16="http://schemas.microsoft.com/office/drawing/2014/main" id="{9CB90FC7-4C6D-4C9A-ACCC-4A88427668D4}"/>
                </a:ext>
              </a:extLst>
            </p:cNvPr>
            <p:cNvCxnSpPr>
              <a:cxnSpLocks/>
            </p:cNvCxnSpPr>
            <p:nvPr/>
          </p:nvCxnSpPr>
          <p:spPr>
            <a:xfrm flipH="1">
              <a:off x="2527468" y="2819203"/>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grpSp>
      <p:sp>
        <p:nvSpPr>
          <p:cNvPr id="56" name="TextBox 55">
            <a:extLst>
              <a:ext uri="{FF2B5EF4-FFF2-40B4-BE49-F238E27FC236}">
                <a16:creationId xmlns:a16="http://schemas.microsoft.com/office/drawing/2014/main" id="{9FC5A047-5687-4CD4-9FB3-269F149F1D39}"/>
              </a:ext>
            </a:extLst>
          </p:cNvPr>
          <p:cNvSpPr txBox="1"/>
          <p:nvPr/>
        </p:nvSpPr>
        <p:spPr>
          <a:xfrm>
            <a:off x="2862151" y="2594663"/>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57" name="Group 56">
            <a:extLst>
              <a:ext uri="{FF2B5EF4-FFF2-40B4-BE49-F238E27FC236}">
                <a16:creationId xmlns:a16="http://schemas.microsoft.com/office/drawing/2014/main" id="{8C187E9A-A2BD-4910-919E-ACCC662789CA}"/>
              </a:ext>
            </a:extLst>
          </p:cNvPr>
          <p:cNvGrpSpPr/>
          <p:nvPr/>
        </p:nvGrpSpPr>
        <p:grpSpPr>
          <a:xfrm>
            <a:off x="2770038" y="1515569"/>
            <a:ext cx="1691860" cy="738664"/>
            <a:chOff x="6673505" y="2310273"/>
            <a:chExt cx="1691860" cy="738664"/>
          </a:xfrm>
        </p:grpSpPr>
        <p:cxnSp>
          <p:nvCxnSpPr>
            <p:cNvPr id="58" name="Straight Connector 57">
              <a:extLst>
                <a:ext uri="{FF2B5EF4-FFF2-40B4-BE49-F238E27FC236}">
                  <a16:creationId xmlns:a16="http://schemas.microsoft.com/office/drawing/2014/main" id="{C0B5F837-3A39-4240-A764-9D711E6C152A}"/>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25723F3F-6166-442E-8055-4990C1FC7D91}"/>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sp>
        <p:nvSpPr>
          <p:cNvPr id="68" name="Oval 67">
            <a:extLst>
              <a:ext uri="{FF2B5EF4-FFF2-40B4-BE49-F238E27FC236}">
                <a16:creationId xmlns:a16="http://schemas.microsoft.com/office/drawing/2014/main" id="{BCB145CA-970A-4BB0-8743-945D43F24414}"/>
              </a:ext>
            </a:extLst>
          </p:cNvPr>
          <p:cNvSpPr/>
          <p:nvPr/>
        </p:nvSpPr>
        <p:spPr>
          <a:xfrm>
            <a:off x="1930360" y="1559900"/>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pic>
        <p:nvPicPr>
          <p:cNvPr id="26" name="Picture 25">
            <a:extLst>
              <a:ext uri="{FF2B5EF4-FFF2-40B4-BE49-F238E27FC236}">
                <a16:creationId xmlns:a16="http://schemas.microsoft.com/office/drawing/2014/main" id="{D37691CE-7625-4AF0-B55A-2846BC93AA23}"/>
              </a:ext>
            </a:extLst>
          </p:cNvPr>
          <p:cNvPicPr>
            <a:picLocks noChangeAspect="1"/>
          </p:cNvPicPr>
          <p:nvPr/>
        </p:nvPicPr>
        <p:blipFill>
          <a:blip r:embed="rId4"/>
          <a:stretch>
            <a:fillRect/>
          </a:stretch>
        </p:blipFill>
        <p:spPr>
          <a:xfrm>
            <a:off x="5905327" y="1029386"/>
            <a:ext cx="1328785" cy="2452345"/>
          </a:xfrm>
          <a:prstGeom prst="rect">
            <a:avLst/>
          </a:prstGeom>
        </p:spPr>
      </p:pic>
      <p:pic>
        <p:nvPicPr>
          <p:cNvPr id="27" name="Picture 26">
            <a:extLst>
              <a:ext uri="{FF2B5EF4-FFF2-40B4-BE49-F238E27FC236}">
                <a16:creationId xmlns:a16="http://schemas.microsoft.com/office/drawing/2014/main" id="{BE602AD3-653F-46C7-80D2-A4F6579DCC5E}"/>
              </a:ext>
            </a:extLst>
          </p:cNvPr>
          <p:cNvPicPr>
            <a:picLocks noChangeAspect="1"/>
          </p:cNvPicPr>
          <p:nvPr/>
        </p:nvPicPr>
        <p:blipFill>
          <a:blip r:embed="rId5"/>
          <a:stretch>
            <a:fillRect/>
          </a:stretch>
        </p:blipFill>
        <p:spPr>
          <a:xfrm>
            <a:off x="7066635" y="2028758"/>
            <a:ext cx="148063" cy="390634"/>
          </a:xfrm>
          <a:prstGeom prst="rect">
            <a:avLst/>
          </a:prstGeom>
        </p:spPr>
      </p:pic>
      <p:sp>
        <p:nvSpPr>
          <p:cNvPr id="28" name="TextBox 27">
            <a:extLst>
              <a:ext uri="{FF2B5EF4-FFF2-40B4-BE49-F238E27FC236}">
                <a16:creationId xmlns:a16="http://schemas.microsoft.com/office/drawing/2014/main" id="{C6DD0261-6A3E-43FB-8D35-26C94F9CD147}"/>
              </a:ext>
            </a:extLst>
          </p:cNvPr>
          <p:cNvSpPr txBox="1"/>
          <p:nvPr/>
        </p:nvSpPr>
        <p:spPr>
          <a:xfrm>
            <a:off x="6224257" y="1021819"/>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29" name="TextBox 28">
            <a:extLst>
              <a:ext uri="{FF2B5EF4-FFF2-40B4-BE49-F238E27FC236}">
                <a16:creationId xmlns:a16="http://schemas.microsoft.com/office/drawing/2014/main" id="{7FA7CB6F-6FC5-4BE3-A03A-D25F4CF2B22F}"/>
              </a:ext>
            </a:extLst>
          </p:cNvPr>
          <p:cNvSpPr txBox="1"/>
          <p:nvPr/>
        </p:nvSpPr>
        <p:spPr>
          <a:xfrm>
            <a:off x="6212340" y="3183193"/>
            <a:ext cx="942535" cy="261610"/>
          </a:xfrm>
          <a:prstGeom prst="rect">
            <a:avLst/>
          </a:prstGeom>
          <a:noFill/>
        </p:spPr>
        <p:txBody>
          <a:bodyPr wrap="square" rtlCol="0">
            <a:spAutoFit/>
          </a:bodyPr>
          <a:lstStyle/>
          <a:p>
            <a:r>
              <a:rPr lang="en-US" sz="1100" dirty="0">
                <a:latin typeface="Segoe Condensed" panose="020B0606040200020203" pitchFamily="34" charset="0"/>
              </a:rPr>
              <a:t>3V</a:t>
            </a:r>
          </a:p>
        </p:txBody>
      </p:sp>
      <p:sp>
        <p:nvSpPr>
          <p:cNvPr id="31" name="TextBox 30">
            <a:extLst>
              <a:ext uri="{FF2B5EF4-FFF2-40B4-BE49-F238E27FC236}">
                <a16:creationId xmlns:a16="http://schemas.microsoft.com/office/drawing/2014/main" id="{538FAF5D-73BD-4B25-8719-F9C32FD8ED4F}"/>
              </a:ext>
            </a:extLst>
          </p:cNvPr>
          <p:cNvSpPr txBox="1"/>
          <p:nvPr/>
        </p:nvSpPr>
        <p:spPr>
          <a:xfrm>
            <a:off x="7145735" y="2086784"/>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32" name="Arc 31">
            <a:extLst>
              <a:ext uri="{FF2B5EF4-FFF2-40B4-BE49-F238E27FC236}">
                <a16:creationId xmlns:a16="http://schemas.microsoft.com/office/drawing/2014/main" id="{28C2DF35-CE89-471A-A4C9-D3BD4A817163}"/>
              </a:ext>
            </a:extLst>
          </p:cNvPr>
          <p:cNvSpPr/>
          <p:nvPr/>
        </p:nvSpPr>
        <p:spPr>
          <a:xfrm rot="5400000" flipV="1">
            <a:off x="6166703" y="1829952"/>
            <a:ext cx="1022605" cy="708133"/>
          </a:xfrm>
          <a:prstGeom prst="arc">
            <a:avLst>
              <a:gd name="adj1" fmla="val 18300862"/>
              <a:gd name="adj2" fmla="val 11480831"/>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33" name="TextBox 32">
            <a:extLst>
              <a:ext uri="{FF2B5EF4-FFF2-40B4-BE49-F238E27FC236}">
                <a16:creationId xmlns:a16="http://schemas.microsoft.com/office/drawing/2014/main" id="{9275F320-7C52-4760-88CE-D003C04FE589}"/>
              </a:ext>
            </a:extLst>
          </p:cNvPr>
          <p:cNvSpPr txBox="1"/>
          <p:nvPr/>
        </p:nvSpPr>
        <p:spPr>
          <a:xfrm>
            <a:off x="6374634" y="2079951"/>
            <a:ext cx="82078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cxnSp>
        <p:nvCxnSpPr>
          <p:cNvPr id="34" name="Straight Arrow Connector 33">
            <a:extLst>
              <a:ext uri="{FF2B5EF4-FFF2-40B4-BE49-F238E27FC236}">
                <a16:creationId xmlns:a16="http://schemas.microsoft.com/office/drawing/2014/main" id="{999F423D-9DBA-490F-98C1-AF4F563FD6A5}"/>
              </a:ext>
            </a:extLst>
          </p:cNvPr>
          <p:cNvCxnSpPr>
            <a:cxnSpLocks/>
          </p:cNvCxnSpPr>
          <p:nvPr/>
        </p:nvCxnSpPr>
        <p:spPr>
          <a:xfrm>
            <a:off x="5879264" y="1096026"/>
            <a:ext cx="0" cy="2254996"/>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F4E3469F-2F75-483B-8D2B-229B62290B3F}"/>
              </a:ext>
            </a:extLst>
          </p:cNvPr>
          <p:cNvSpPr txBox="1"/>
          <p:nvPr/>
        </p:nvSpPr>
        <p:spPr>
          <a:xfrm>
            <a:off x="4540189" y="1744264"/>
            <a:ext cx="1313563" cy="769441"/>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Stack two batteries in series to increase electrical pressure </a:t>
            </a:r>
            <a:r>
              <a:rPr lang="en-US" sz="1000" dirty="0">
                <a:solidFill>
                  <a:srgbClr val="002060"/>
                </a:solidFill>
                <a:latin typeface="Segoe Condensed" panose="020B0606040200020203" pitchFamily="34" charset="0"/>
              </a:rPr>
              <a:t>(more voltage)</a:t>
            </a:r>
          </a:p>
        </p:txBody>
      </p:sp>
      <p:cxnSp>
        <p:nvCxnSpPr>
          <p:cNvPr id="36" name="Straight Connector 35">
            <a:extLst>
              <a:ext uri="{FF2B5EF4-FFF2-40B4-BE49-F238E27FC236}">
                <a16:creationId xmlns:a16="http://schemas.microsoft.com/office/drawing/2014/main" id="{09892953-2F9B-4475-BEE4-3F399D6B828D}"/>
              </a:ext>
            </a:extLst>
          </p:cNvPr>
          <p:cNvCxnSpPr>
            <a:cxnSpLocks/>
          </p:cNvCxnSpPr>
          <p:nvPr/>
        </p:nvCxnSpPr>
        <p:spPr>
          <a:xfrm flipH="1">
            <a:off x="7306802" y="1917035"/>
            <a:ext cx="133039" cy="18528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7BC0068E-037F-4BFE-9555-464E38312EA8}"/>
              </a:ext>
            </a:extLst>
          </p:cNvPr>
          <p:cNvSpPr txBox="1"/>
          <p:nvPr/>
        </p:nvSpPr>
        <p:spPr>
          <a:xfrm>
            <a:off x="7303938" y="1479315"/>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held constant</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cxnSp>
        <p:nvCxnSpPr>
          <p:cNvPr id="38" name="Straight Connector 37">
            <a:extLst>
              <a:ext uri="{FF2B5EF4-FFF2-40B4-BE49-F238E27FC236}">
                <a16:creationId xmlns:a16="http://schemas.microsoft.com/office/drawing/2014/main" id="{87E5062B-335D-4FDA-827E-A98DDF039236}"/>
              </a:ext>
            </a:extLst>
          </p:cNvPr>
          <p:cNvCxnSpPr>
            <a:cxnSpLocks/>
          </p:cNvCxnSpPr>
          <p:nvPr/>
        </p:nvCxnSpPr>
        <p:spPr>
          <a:xfrm flipH="1" flipV="1">
            <a:off x="6657333" y="2341561"/>
            <a:ext cx="94986" cy="48397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D55DE70F-579F-4401-A543-78784F8DDA4C}"/>
              </a:ext>
            </a:extLst>
          </p:cNvPr>
          <p:cNvSpPr txBox="1"/>
          <p:nvPr/>
        </p:nvSpPr>
        <p:spPr>
          <a:xfrm>
            <a:off x="6388918" y="2780921"/>
            <a:ext cx="957735" cy="569387"/>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a:t>
            </a:r>
          </a:p>
          <a:p>
            <a:r>
              <a:rPr lang="en-US" sz="1100" dirty="0">
                <a:solidFill>
                  <a:srgbClr val="002060"/>
                </a:solidFill>
                <a:latin typeface="Segoe Condensed" panose="020B0606040200020203" pitchFamily="34" charset="0"/>
              </a:rPr>
              <a:t>current</a:t>
            </a:r>
          </a:p>
          <a:p>
            <a:r>
              <a:rPr lang="en-US" sz="800" dirty="0">
                <a:solidFill>
                  <a:srgbClr val="002060"/>
                </a:solidFill>
                <a:latin typeface="Segoe Condensed" panose="020B0606040200020203" pitchFamily="34" charset="0"/>
              </a:rPr>
              <a:t>(double Circuit 1)</a:t>
            </a:r>
          </a:p>
        </p:txBody>
      </p:sp>
      <p:sp>
        <p:nvSpPr>
          <p:cNvPr id="40" name="Oval 39">
            <a:extLst>
              <a:ext uri="{FF2B5EF4-FFF2-40B4-BE49-F238E27FC236}">
                <a16:creationId xmlns:a16="http://schemas.microsoft.com/office/drawing/2014/main" id="{45A4E683-74E5-4F45-B170-EC841F61F145}"/>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BEEDA66-F585-45B5-AB19-9E07773ED9F4}"/>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D9F8C904-F644-4D5C-AE42-28E15848A09D}"/>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D0B8C0DE-596C-4B6A-B66A-78229CDC7214}"/>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4D4FD99E-10AD-44A1-9097-EE400A04A7E4}"/>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0A4DE5F3-7BE6-4ACC-9629-1F96F4CF7252}"/>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4399B589-1334-46A4-8E5F-608DEA2E0778}"/>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D60E67F-88C6-4EE6-9314-C699FC3353A9}"/>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AFF42B74-FDF0-4C4F-9ACB-925FEB701659}"/>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ACC358-E6A8-456F-BA90-993C423B4560}"/>
              </a:ext>
            </a:extLst>
          </p:cNvPr>
          <p:cNvSpPr>
            <a:spLocks noChangeAspect="1"/>
          </p:cNvSpPr>
          <p:nvPr/>
        </p:nvSpPr>
        <p:spPr>
          <a:xfrm>
            <a:off x="6078030" y="3259874"/>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D647B566-67B7-4438-A7AD-1245EEF566D8}"/>
                  </a:ext>
                </a:extLst>
              </p:cNvPr>
              <p:cNvSpPr txBox="1"/>
              <p:nvPr/>
            </p:nvSpPr>
            <p:spPr>
              <a:xfrm>
                <a:off x="7279377" y="3112940"/>
                <a:ext cx="1064843"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3</m:t>
                          </m:r>
                          <m:r>
                            <a:rPr lang="en-US" sz="1000" b="0" i="1" smtClean="0">
                              <a:latin typeface="Cambria Math" panose="02040503050406030204" pitchFamily="18" charset="0"/>
                            </a:rPr>
                            <m:t>𝑉</m:t>
                          </m:r>
                        </m:num>
                        <m:den>
                          <m:r>
                            <a:rPr lang="en-US" sz="1000" b="0" i="1" smtClean="0">
                              <a:latin typeface="Cambria Math" panose="02040503050406030204" pitchFamily="18" charset="0"/>
                            </a:rPr>
                            <m:t>100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62" name="TextBox 61">
                <a:extLst>
                  <a:ext uri="{FF2B5EF4-FFF2-40B4-BE49-F238E27FC236}">
                    <a16:creationId xmlns:a16="http://schemas.microsoft.com/office/drawing/2014/main" id="{D647B566-67B7-4438-A7AD-1245EEF566D8}"/>
                  </a:ext>
                </a:extLst>
              </p:cNvPr>
              <p:cNvSpPr txBox="1">
                <a:spLocks noRot="1" noChangeAspect="1" noMove="1" noResize="1" noEditPoints="1" noAdjustHandles="1" noChangeArrowheads="1" noChangeShapeType="1" noTextEdit="1"/>
              </p:cNvSpPr>
              <p:nvPr/>
            </p:nvSpPr>
            <p:spPr>
              <a:xfrm>
                <a:off x="7279377" y="3112940"/>
                <a:ext cx="1064843" cy="289118"/>
              </a:xfrm>
              <a:prstGeom prst="rect">
                <a:avLst/>
              </a:prstGeom>
              <a:blipFill>
                <a:blip r:embed="rId6"/>
                <a:stretch>
                  <a:fillRect l="-2286" t="-2128" r="-2857" b="-17021"/>
                </a:stretch>
              </a:blipFill>
            </p:spPr>
            <p:txBody>
              <a:bodyPr/>
              <a:lstStyle/>
              <a:p>
                <a:r>
                  <a:rPr lang="en-US">
                    <a:noFill/>
                  </a:rPr>
                  <a:t> </a:t>
                </a:r>
              </a:p>
            </p:txBody>
          </p:sp>
        </mc:Fallback>
      </mc:AlternateContent>
      <p:grpSp>
        <p:nvGrpSpPr>
          <p:cNvPr id="63" name="Group 62">
            <a:extLst>
              <a:ext uri="{FF2B5EF4-FFF2-40B4-BE49-F238E27FC236}">
                <a16:creationId xmlns:a16="http://schemas.microsoft.com/office/drawing/2014/main" id="{B5D59881-90A2-433F-8E35-A2B5BC35D98D}"/>
              </a:ext>
            </a:extLst>
          </p:cNvPr>
          <p:cNvGrpSpPr/>
          <p:nvPr/>
        </p:nvGrpSpPr>
        <p:grpSpPr>
          <a:xfrm>
            <a:off x="961718" y="406537"/>
            <a:ext cx="1338087" cy="1017373"/>
            <a:chOff x="5076344" y="693652"/>
            <a:chExt cx="1338087" cy="1017373"/>
          </a:xfrm>
        </p:grpSpPr>
        <p:grpSp>
          <p:nvGrpSpPr>
            <p:cNvPr id="64" name="Group 63">
              <a:extLst>
                <a:ext uri="{FF2B5EF4-FFF2-40B4-BE49-F238E27FC236}">
                  <a16:creationId xmlns:a16="http://schemas.microsoft.com/office/drawing/2014/main" id="{997D1486-3B3C-483F-A955-FFE080EF876E}"/>
                </a:ext>
              </a:extLst>
            </p:cNvPr>
            <p:cNvGrpSpPr/>
            <p:nvPr/>
          </p:nvGrpSpPr>
          <p:grpSpPr>
            <a:xfrm>
              <a:off x="5120328" y="1204799"/>
              <a:ext cx="1294103" cy="506226"/>
              <a:chOff x="5725901" y="4102239"/>
              <a:chExt cx="1294103" cy="506226"/>
            </a:xfrm>
          </p:grpSpPr>
          <p:sp>
            <p:nvSpPr>
              <p:cNvPr id="73" name="Arc 72">
                <a:extLst>
                  <a:ext uri="{FF2B5EF4-FFF2-40B4-BE49-F238E27FC236}">
                    <a16:creationId xmlns:a16="http://schemas.microsoft.com/office/drawing/2014/main" id="{8C303764-2B44-42F0-BBB5-AD4AE5ED2F6A}"/>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4" name="Arc 73">
                <a:extLst>
                  <a:ext uri="{FF2B5EF4-FFF2-40B4-BE49-F238E27FC236}">
                    <a16:creationId xmlns:a16="http://schemas.microsoft.com/office/drawing/2014/main" id="{930C316E-57E0-4DD6-8B7C-BE0515BAE420}"/>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5" name="Arc 74">
                <a:extLst>
                  <a:ext uri="{FF2B5EF4-FFF2-40B4-BE49-F238E27FC236}">
                    <a16:creationId xmlns:a16="http://schemas.microsoft.com/office/drawing/2014/main" id="{C71D9EE6-D29C-4D97-8160-0B0A26B0273D}"/>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6" name="Arc 75">
                <a:extLst>
                  <a:ext uri="{FF2B5EF4-FFF2-40B4-BE49-F238E27FC236}">
                    <a16:creationId xmlns:a16="http://schemas.microsoft.com/office/drawing/2014/main" id="{F92796AB-190C-4734-B18F-5C278B6D26E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7" name="Arc 76">
                <a:extLst>
                  <a:ext uri="{FF2B5EF4-FFF2-40B4-BE49-F238E27FC236}">
                    <a16:creationId xmlns:a16="http://schemas.microsoft.com/office/drawing/2014/main" id="{69F0F28C-4C86-4698-B930-0BBA27CB81AE}"/>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pic>
          <p:nvPicPr>
            <p:cNvPr id="70" name="Graphic 69" descr="Watering pot outline">
              <a:extLst>
                <a:ext uri="{FF2B5EF4-FFF2-40B4-BE49-F238E27FC236}">
                  <a16:creationId xmlns:a16="http://schemas.microsoft.com/office/drawing/2014/main" id="{EE6321B7-FE4A-4FC6-8264-2952335D9327}"/>
                </a:ext>
              </a:extLst>
            </p:cNvPr>
            <p:cNvPicPr>
              <a:picLocks noChangeAspect="1"/>
            </p:cNvPicPr>
            <p:nvPr/>
          </p:nvPicPr>
          <p:blipFill rotWithShape="1">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b="30498"/>
            <a:stretch/>
          </p:blipFill>
          <p:spPr>
            <a:xfrm>
              <a:off x="5076344" y="693652"/>
              <a:ext cx="914400" cy="635523"/>
            </a:xfrm>
            <a:prstGeom prst="rect">
              <a:avLst/>
            </a:prstGeom>
          </p:spPr>
        </p:pic>
      </p:grpSp>
      <p:sp>
        <p:nvSpPr>
          <p:cNvPr id="78" name="Oval 77">
            <a:extLst>
              <a:ext uri="{FF2B5EF4-FFF2-40B4-BE49-F238E27FC236}">
                <a16:creationId xmlns:a16="http://schemas.microsoft.com/office/drawing/2014/main" id="{A6EFFB9D-F919-42E8-9E0B-1661E3E8B82A}"/>
              </a:ext>
            </a:extLst>
          </p:cNvPr>
          <p:cNvSpPr/>
          <p:nvPr/>
        </p:nvSpPr>
        <p:spPr>
          <a:xfrm>
            <a:off x="2443920" y="3192795"/>
            <a:ext cx="80960" cy="10117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Tree>
    <p:extLst>
      <p:ext uri="{BB962C8B-B14F-4D97-AF65-F5344CB8AC3E}">
        <p14:creationId xmlns:p14="http://schemas.microsoft.com/office/powerpoint/2010/main" val="297140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4.79167E-6 -0.00718 L 4.79167E-6 0.01342 L 0.08281 0.01342 L 0.08281 -0.32986 L 4.79167E-6 -0.32986 L 0.00039 -0.31181 " pathEditMode="relative" rAng="0" ptsTypes="AAAAAA">
                                      <p:cBhvr>
                                        <p:cTn id="6" dur="3000" fill="hold"/>
                                        <p:tgtEl>
                                          <p:spTgt spid="40"/>
                                        </p:tgtEl>
                                        <p:attrNameLst>
                                          <p:attrName>ppt_x</p:attrName>
                                          <p:attrName>ppt_y</p:attrName>
                                        </p:attrNameLst>
                                      </p:cBhvr>
                                      <p:rCtr x="4141" y="-15116"/>
                                    </p:animMotion>
                                  </p:childTnLst>
                                </p:cTn>
                              </p:par>
                              <p:par>
                                <p:cTn id="7" presetID="0" presetClass="path" presetSubtype="0" repeatCount="indefinite" fill="hold" grpId="0" nodeType="withEffect">
                                  <p:stCondLst>
                                    <p:cond delay="300"/>
                                  </p:stCondLst>
                                  <p:childTnLst>
                                    <p:animMotion origin="layout" path="M 4.79167E-6 -0.00718 L 4.79167E-6 0.01342 L 0.08281 0.01342 L 0.08281 -0.32986 L 4.79167E-6 -0.32986 L 0.00039 -0.31181 " pathEditMode="relative" rAng="0" ptsTypes="AAAAAA">
                                      <p:cBhvr>
                                        <p:cTn id="8" dur="3000" fill="hold"/>
                                        <p:tgtEl>
                                          <p:spTgt spid="41"/>
                                        </p:tgtEl>
                                        <p:attrNameLst>
                                          <p:attrName>ppt_x</p:attrName>
                                          <p:attrName>ppt_y</p:attrName>
                                        </p:attrNameLst>
                                      </p:cBhvr>
                                      <p:rCtr x="4141" y="-15116"/>
                                    </p:animMotion>
                                  </p:childTnLst>
                                </p:cTn>
                              </p:par>
                              <p:par>
                                <p:cTn id="9" presetID="0" presetClass="path" presetSubtype="0" repeatCount="indefinite" fill="hold" grpId="0" nodeType="withEffect">
                                  <p:stCondLst>
                                    <p:cond delay="600"/>
                                  </p:stCondLst>
                                  <p:childTnLst>
                                    <p:animMotion origin="layout" path="M 4.79167E-6 -0.00672 L 4.79167E-6 0.01389 L 0.08281 0.01389 L 0.08281 -0.3294 L 4.79167E-6 -0.3294 L 0.00039 -0.31134 " pathEditMode="relative" rAng="0" ptsTypes="AAAAAA">
                                      <p:cBhvr>
                                        <p:cTn id="10" dur="3000" fill="hold"/>
                                        <p:tgtEl>
                                          <p:spTgt spid="42"/>
                                        </p:tgtEl>
                                        <p:attrNameLst>
                                          <p:attrName>ppt_x</p:attrName>
                                          <p:attrName>ppt_y</p:attrName>
                                        </p:attrNameLst>
                                      </p:cBhvr>
                                      <p:rCtr x="4141" y="-15116"/>
                                    </p:animMotion>
                                  </p:childTnLst>
                                </p:cTn>
                              </p:par>
                              <p:par>
                                <p:cTn id="11" presetID="0" presetClass="path" presetSubtype="0" repeatCount="indefinite" fill="hold" grpId="0" nodeType="withEffect">
                                  <p:stCondLst>
                                    <p:cond delay="900"/>
                                  </p:stCondLst>
                                  <p:childTnLst>
                                    <p:animMotion origin="layout" path="M 4.79167E-6 -0.00718 L 4.79167E-6 0.01342 L 0.08281 0.01342 L 0.08281 -0.32986 L 4.79167E-6 -0.32986 L 0.00039 -0.31181 " pathEditMode="relative" rAng="0" ptsTypes="AAAAAA">
                                      <p:cBhvr>
                                        <p:cTn id="12" dur="3000" fill="hold"/>
                                        <p:tgtEl>
                                          <p:spTgt spid="43"/>
                                        </p:tgtEl>
                                        <p:attrNameLst>
                                          <p:attrName>ppt_x</p:attrName>
                                          <p:attrName>ppt_y</p:attrName>
                                        </p:attrNameLst>
                                      </p:cBhvr>
                                      <p:rCtr x="4141" y="-15116"/>
                                    </p:animMotion>
                                  </p:childTnLst>
                                </p:cTn>
                              </p:par>
                              <p:par>
                                <p:cTn id="13" presetID="0" presetClass="path" presetSubtype="0" repeatCount="indefinite" fill="hold" grpId="0" nodeType="withEffect">
                                  <p:stCondLst>
                                    <p:cond delay="1200"/>
                                  </p:stCondLst>
                                  <p:childTnLst>
                                    <p:animMotion origin="layout" path="M 4.79167E-6 -0.00718 L 4.79167E-6 0.01342 L 0.08281 0.01342 L 0.08281 -0.32986 L 4.79167E-6 -0.32986 L 0.00039 -0.31181 " pathEditMode="relative" rAng="0" ptsTypes="AAAAAA">
                                      <p:cBhvr>
                                        <p:cTn id="14" dur="3000" fill="hold"/>
                                        <p:tgtEl>
                                          <p:spTgt spid="44"/>
                                        </p:tgtEl>
                                        <p:attrNameLst>
                                          <p:attrName>ppt_x</p:attrName>
                                          <p:attrName>ppt_y</p:attrName>
                                        </p:attrNameLst>
                                      </p:cBhvr>
                                      <p:rCtr x="4141" y="-15116"/>
                                    </p:animMotion>
                                  </p:childTnLst>
                                </p:cTn>
                              </p:par>
                              <p:par>
                                <p:cTn id="15" presetID="0" presetClass="path" presetSubtype="0" repeatCount="indefinite" fill="hold" grpId="0" nodeType="withEffect">
                                  <p:stCondLst>
                                    <p:cond delay="1500"/>
                                  </p:stCondLst>
                                  <p:childTnLst>
                                    <p:animMotion origin="layout" path="M 4.79167E-6 -0.00718 L 4.79167E-6 0.01342 L 0.08281 0.01342 L 0.08281 -0.32986 L 4.79167E-6 -0.32986 L 0.00039 -0.31181 " pathEditMode="relative" rAng="0" ptsTypes="AAAAAA">
                                      <p:cBhvr>
                                        <p:cTn id="16" dur="3000" fill="hold"/>
                                        <p:tgtEl>
                                          <p:spTgt spid="45"/>
                                        </p:tgtEl>
                                        <p:attrNameLst>
                                          <p:attrName>ppt_x</p:attrName>
                                          <p:attrName>ppt_y</p:attrName>
                                        </p:attrNameLst>
                                      </p:cBhvr>
                                      <p:rCtr x="4141" y="-15116"/>
                                    </p:animMotion>
                                  </p:childTnLst>
                                </p:cTn>
                              </p:par>
                              <p:par>
                                <p:cTn id="17" presetID="0" presetClass="path" presetSubtype="0" repeatCount="indefinite" fill="hold" grpId="0" nodeType="withEffect">
                                  <p:stCondLst>
                                    <p:cond delay="1800"/>
                                  </p:stCondLst>
                                  <p:childTnLst>
                                    <p:animMotion origin="layout" path="M 4.79167E-6 -0.00718 L 4.79167E-6 0.01342 L 0.08281 0.01342 L 0.08281 -0.32986 L 4.79167E-6 -0.32986 L 0.00039 -0.31181 " pathEditMode="relative" rAng="0" ptsTypes="AAAAAA">
                                      <p:cBhvr>
                                        <p:cTn id="18" dur="3000" fill="hold"/>
                                        <p:tgtEl>
                                          <p:spTgt spid="49"/>
                                        </p:tgtEl>
                                        <p:attrNameLst>
                                          <p:attrName>ppt_x</p:attrName>
                                          <p:attrName>ppt_y</p:attrName>
                                        </p:attrNameLst>
                                      </p:cBhvr>
                                      <p:rCtr x="4141" y="-15116"/>
                                    </p:animMotion>
                                  </p:childTnLst>
                                </p:cTn>
                              </p:par>
                              <p:par>
                                <p:cTn id="19" presetID="0" presetClass="path" presetSubtype="0" repeatCount="indefinite" fill="hold" grpId="0" nodeType="withEffect">
                                  <p:stCondLst>
                                    <p:cond delay="2100"/>
                                  </p:stCondLst>
                                  <p:childTnLst>
                                    <p:animMotion origin="layout" path="M 4.79167E-6 -0.00718 L 4.79167E-6 0.01342 L 0.08281 0.01342 L 0.08281 -0.32986 L 4.79167E-6 -0.32986 L 0.00039 -0.31181 " pathEditMode="relative" rAng="0" ptsTypes="AAAAAA">
                                      <p:cBhvr>
                                        <p:cTn id="20" dur="3000" fill="hold"/>
                                        <p:tgtEl>
                                          <p:spTgt spid="50"/>
                                        </p:tgtEl>
                                        <p:attrNameLst>
                                          <p:attrName>ppt_x</p:attrName>
                                          <p:attrName>ppt_y</p:attrName>
                                        </p:attrNameLst>
                                      </p:cBhvr>
                                      <p:rCtr x="4141" y="-15116"/>
                                    </p:animMotion>
                                  </p:childTnLst>
                                </p:cTn>
                              </p:par>
                              <p:par>
                                <p:cTn id="21" presetID="0" presetClass="path" presetSubtype="0" repeatCount="indefinite" fill="hold" grpId="0" nodeType="withEffect">
                                  <p:stCondLst>
                                    <p:cond delay="2400"/>
                                  </p:stCondLst>
                                  <p:childTnLst>
                                    <p:animMotion origin="layout" path="M 4.79167E-6 -0.00718 L 4.79167E-6 0.01342 L 0.08281 0.01342 L 0.08281 -0.32986 L 4.79167E-6 -0.32986 L 0.00039 -0.31181 " pathEditMode="relative" rAng="0" ptsTypes="AAAAAA">
                                      <p:cBhvr>
                                        <p:cTn id="22" dur="3000" fill="hold"/>
                                        <p:tgtEl>
                                          <p:spTgt spid="60"/>
                                        </p:tgtEl>
                                        <p:attrNameLst>
                                          <p:attrName>ppt_x</p:attrName>
                                          <p:attrName>ppt_y</p:attrName>
                                        </p:attrNameLst>
                                      </p:cBhvr>
                                      <p:rCtr x="4141" y="-15116"/>
                                    </p:animMotion>
                                  </p:childTnLst>
                                </p:cTn>
                              </p:par>
                              <p:par>
                                <p:cTn id="23" presetID="0" presetClass="path" presetSubtype="0" repeatCount="indefinite" fill="hold" grpId="0" nodeType="withEffect">
                                  <p:stCondLst>
                                    <p:cond delay="2700"/>
                                  </p:stCondLst>
                                  <p:childTnLst>
                                    <p:animMotion origin="layout" path="M 4.79167E-6 -0.00718 L 4.79167E-6 0.01342 L 0.08281 0.01342 L 0.08281 -0.32986 L 4.79167E-6 -0.32986 L 0.00039 -0.31181 " pathEditMode="relative" rAng="0" ptsTypes="AAAAAA">
                                      <p:cBhvr>
                                        <p:cTn id="24" dur="3000" fill="hold"/>
                                        <p:tgtEl>
                                          <p:spTgt spid="61"/>
                                        </p:tgtEl>
                                        <p:attrNameLst>
                                          <p:attrName>ppt_x</p:attrName>
                                          <p:attrName>ppt_y</p:attrName>
                                        </p:attrNameLst>
                                      </p:cBhvr>
                                      <p:rCtr x="4141" y="-1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9" grpId="0" animBg="1"/>
      <p:bldP spid="50" grpId="0" animBg="1"/>
      <p:bldP spid="60" grpId="0" animBg="1"/>
      <p:bldP spid="6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B22342EE-4547-4869-9CB1-1801ECBC605B}"/>
              </a:ext>
            </a:extLst>
          </p:cNvPr>
          <p:cNvGrpSpPr/>
          <p:nvPr/>
        </p:nvGrpSpPr>
        <p:grpSpPr>
          <a:xfrm>
            <a:off x="1789256" y="907438"/>
            <a:ext cx="1640278" cy="3022762"/>
            <a:chOff x="4038600" y="1371600"/>
            <a:chExt cx="1943419" cy="3581400"/>
          </a:xfrm>
        </p:grpSpPr>
        <p:pic>
          <p:nvPicPr>
            <p:cNvPr id="66" name="Picture 3">
              <a:extLst>
                <a:ext uri="{FF2B5EF4-FFF2-40B4-BE49-F238E27FC236}">
                  <a16:creationId xmlns:a16="http://schemas.microsoft.com/office/drawing/2014/main" id="{5F882BCE-D274-4933-946C-E9F754308F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Freeform 14">
              <a:extLst>
                <a:ext uri="{FF2B5EF4-FFF2-40B4-BE49-F238E27FC236}">
                  <a16:creationId xmlns:a16="http://schemas.microsoft.com/office/drawing/2014/main" id="{DEA56680-571B-402A-9E6B-FF606D22FC9C}"/>
                </a:ext>
              </a:extLst>
            </p:cNvPr>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25" name="TextBox 224">
            <a:extLst>
              <a:ext uri="{FF2B5EF4-FFF2-40B4-BE49-F238E27FC236}">
                <a16:creationId xmlns:a16="http://schemas.microsoft.com/office/drawing/2014/main" id="{7AD6C554-4928-47E3-A7F0-C267D1597C22}"/>
              </a:ext>
            </a:extLst>
          </p:cNvPr>
          <p:cNvSpPr txBox="1"/>
          <p:nvPr/>
        </p:nvSpPr>
        <p:spPr>
          <a:xfrm>
            <a:off x="617391" y="210548"/>
            <a:ext cx="7218509"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3: </a:t>
            </a:r>
            <a:r>
              <a:rPr lang="en-US" sz="2400" dirty="0">
                <a:latin typeface="Bebas Neue" panose="020B0606020202050201" pitchFamily="34" charset="0"/>
                <a:cs typeface="Segoe UI Light" panose="020B0502040204020203" pitchFamily="34" charset="0"/>
              </a:rPr>
              <a:t>Decrease resistance</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926253"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grpSp>
        <p:nvGrpSpPr>
          <p:cNvPr id="63" name="Group 62">
            <a:extLst>
              <a:ext uri="{FF2B5EF4-FFF2-40B4-BE49-F238E27FC236}">
                <a16:creationId xmlns:a16="http://schemas.microsoft.com/office/drawing/2014/main" id="{B5D59881-90A2-433F-8E35-A2B5BC35D98D}"/>
              </a:ext>
            </a:extLst>
          </p:cNvPr>
          <p:cNvGrpSpPr/>
          <p:nvPr/>
        </p:nvGrpSpPr>
        <p:grpSpPr>
          <a:xfrm>
            <a:off x="961718" y="406537"/>
            <a:ext cx="1338087" cy="1017373"/>
            <a:chOff x="5076344" y="693652"/>
            <a:chExt cx="1338087" cy="1017373"/>
          </a:xfrm>
        </p:grpSpPr>
        <p:grpSp>
          <p:nvGrpSpPr>
            <p:cNvPr id="64" name="Group 63">
              <a:extLst>
                <a:ext uri="{FF2B5EF4-FFF2-40B4-BE49-F238E27FC236}">
                  <a16:creationId xmlns:a16="http://schemas.microsoft.com/office/drawing/2014/main" id="{997D1486-3B3C-483F-A955-FFE080EF876E}"/>
                </a:ext>
              </a:extLst>
            </p:cNvPr>
            <p:cNvGrpSpPr/>
            <p:nvPr/>
          </p:nvGrpSpPr>
          <p:grpSpPr>
            <a:xfrm>
              <a:off x="5120328" y="1204799"/>
              <a:ext cx="1294103" cy="506226"/>
              <a:chOff x="5725901" y="4102239"/>
              <a:chExt cx="1294103" cy="506226"/>
            </a:xfrm>
          </p:grpSpPr>
          <p:sp>
            <p:nvSpPr>
              <p:cNvPr id="73" name="Arc 72">
                <a:extLst>
                  <a:ext uri="{FF2B5EF4-FFF2-40B4-BE49-F238E27FC236}">
                    <a16:creationId xmlns:a16="http://schemas.microsoft.com/office/drawing/2014/main" id="{8C303764-2B44-42F0-BBB5-AD4AE5ED2F6A}"/>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4" name="Arc 73">
                <a:extLst>
                  <a:ext uri="{FF2B5EF4-FFF2-40B4-BE49-F238E27FC236}">
                    <a16:creationId xmlns:a16="http://schemas.microsoft.com/office/drawing/2014/main" id="{930C316E-57E0-4DD6-8B7C-BE0515BAE420}"/>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5" name="Arc 74">
                <a:extLst>
                  <a:ext uri="{FF2B5EF4-FFF2-40B4-BE49-F238E27FC236}">
                    <a16:creationId xmlns:a16="http://schemas.microsoft.com/office/drawing/2014/main" id="{C71D9EE6-D29C-4D97-8160-0B0A26B0273D}"/>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6" name="Arc 75">
                <a:extLst>
                  <a:ext uri="{FF2B5EF4-FFF2-40B4-BE49-F238E27FC236}">
                    <a16:creationId xmlns:a16="http://schemas.microsoft.com/office/drawing/2014/main" id="{F92796AB-190C-4734-B18F-5C278B6D26E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7" name="Arc 76">
                <a:extLst>
                  <a:ext uri="{FF2B5EF4-FFF2-40B4-BE49-F238E27FC236}">
                    <a16:creationId xmlns:a16="http://schemas.microsoft.com/office/drawing/2014/main" id="{69F0F28C-4C86-4698-B930-0BBA27CB81AE}"/>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pic>
          <p:nvPicPr>
            <p:cNvPr id="70" name="Graphic 69" descr="Watering pot outline">
              <a:extLst>
                <a:ext uri="{FF2B5EF4-FFF2-40B4-BE49-F238E27FC236}">
                  <a16:creationId xmlns:a16="http://schemas.microsoft.com/office/drawing/2014/main" id="{EE6321B7-FE4A-4FC6-8264-2952335D932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0498"/>
            <a:stretch/>
          </p:blipFill>
          <p:spPr>
            <a:xfrm>
              <a:off x="5076344" y="693652"/>
              <a:ext cx="914400" cy="635523"/>
            </a:xfrm>
            <a:prstGeom prst="rect">
              <a:avLst/>
            </a:prstGeom>
          </p:spPr>
        </p:pic>
      </p:grpSp>
      <p:sp>
        <p:nvSpPr>
          <p:cNvPr id="78" name="Oval 77">
            <a:extLst>
              <a:ext uri="{FF2B5EF4-FFF2-40B4-BE49-F238E27FC236}">
                <a16:creationId xmlns:a16="http://schemas.microsoft.com/office/drawing/2014/main" id="{AD0C2833-08EE-4021-8B02-55F711B3CBED}"/>
              </a:ext>
            </a:extLst>
          </p:cNvPr>
          <p:cNvSpPr/>
          <p:nvPr/>
        </p:nvSpPr>
        <p:spPr>
          <a:xfrm>
            <a:off x="1930360" y="2220300"/>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80" name="TextBox 79">
            <a:extLst>
              <a:ext uri="{FF2B5EF4-FFF2-40B4-BE49-F238E27FC236}">
                <a16:creationId xmlns:a16="http://schemas.microsoft.com/office/drawing/2014/main" id="{FB460786-B7AB-46B1-9480-9767FBD4339E}"/>
              </a:ext>
            </a:extLst>
          </p:cNvPr>
          <p:cNvSpPr txBox="1"/>
          <p:nvPr/>
        </p:nvSpPr>
        <p:spPr>
          <a:xfrm>
            <a:off x="-29346" y="2814435"/>
            <a:ext cx="1850081" cy="261610"/>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a:t>
            </a:r>
          </a:p>
        </p:txBody>
      </p:sp>
      <p:grpSp>
        <p:nvGrpSpPr>
          <p:cNvPr id="3" name="Group 2">
            <a:extLst>
              <a:ext uri="{FF2B5EF4-FFF2-40B4-BE49-F238E27FC236}">
                <a16:creationId xmlns:a16="http://schemas.microsoft.com/office/drawing/2014/main" id="{C3B2E831-CE0B-427B-A59A-C608CDD715E9}"/>
              </a:ext>
            </a:extLst>
          </p:cNvPr>
          <p:cNvGrpSpPr/>
          <p:nvPr/>
        </p:nvGrpSpPr>
        <p:grpSpPr>
          <a:xfrm>
            <a:off x="2740542" y="2100920"/>
            <a:ext cx="1187834" cy="430887"/>
            <a:chOff x="2740542" y="2100920"/>
            <a:chExt cx="1187834" cy="430887"/>
          </a:xfrm>
        </p:grpSpPr>
        <p:cxnSp>
          <p:nvCxnSpPr>
            <p:cNvPr id="87" name="Straight Connector 86">
              <a:extLst>
                <a:ext uri="{FF2B5EF4-FFF2-40B4-BE49-F238E27FC236}">
                  <a16:creationId xmlns:a16="http://schemas.microsoft.com/office/drawing/2014/main" id="{002AE838-635D-4915-8A1D-08745391C727}"/>
                </a:ext>
              </a:extLst>
            </p:cNvPr>
            <p:cNvCxnSpPr>
              <a:cxnSpLocks/>
            </p:cNvCxnSpPr>
            <p:nvPr/>
          </p:nvCxnSpPr>
          <p:spPr>
            <a:xfrm flipH="1">
              <a:off x="2740542" y="2251341"/>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F422FBE-BBEB-4976-847A-42F14D105621}"/>
                </a:ext>
              </a:extLst>
            </p:cNvPr>
            <p:cNvSpPr txBox="1"/>
            <p:nvPr/>
          </p:nvSpPr>
          <p:spPr>
            <a:xfrm>
              <a:off x="2916150" y="2100920"/>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grpSp>
      <p:sp>
        <p:nvSpPr>
          <p:cNvPr id="89" name="Oval 88">
            <a:extLst>
              <a:ext uri="{FF2B5EF4-FFF2-40B4-BE49-F238E27FC236}">
                <a16:creationId xmlns:a16="http://schemas.microsoft.com/office/drawing/2014/main" id="{AF26CE4C-B50F-487C-867F-CE22E814EA0F}"/>
              </a:ext>
            </a:extLst>
          </p:cNvPr>
          <p:cNvSpPr/>
          <p:nvPr/>
        </p:nvSpPr>
        <p:spPr>
          <a:xfrm>
            <a:off x="2398378" y="3131780"/>
            <a:ext cx="170565" cy="213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7" name="Arc 46">
            <a:extLst>
              <a:ext uri="{FF2B5EF4-FFF2-40B4-BE49-F238E27FC236}">
                <a16:creationId xmlns:a16="http://schemas.microsoft.com/office/drawing/2014/main" id="{B7B8DFFE-3616-41DB-B275-7C20BA19456A}"/>
              </a:ext>
            </a:extLst>
          </p:cNvPr>
          <p:cNvSpPr/>
          <p:nvPr/>
        </p:nvSpPr>
        <p:spPr>
          <a:xfrm rot="965317">
            <a:off x="1830713" y="32675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a:extLst>
              <a:ext uri="{FF2B5EF4-FFF2-40B4-BE49-F238E27FC236}">
                <a16:creationId xmlns:a16="http://schemas.microsoft.com/office/drawing/2014/main" id="{BE5CDF29-7174-4926-A1A9-474C0380FCD0}"/>
              </a:ext>
            </a:extLst>
          </p:cNvPr>
          <p:cNvSpPr/>
          <p:nvPr/>
        </p:nvSpPr>
        <p:spPr>
          <a:xfrm rot="329333">
            <a:off x="1863335" y="3259324"/>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nvGrpSpPr>
          <p:cNvPr id="2" name="Group 1">
            <a:extLst>
              <a:ext uri="{FF2B5EF4-FFF2-40B4-BE49-F238E27FC236}">
                <a16:creationId xmlns:a16="http://schemas.microsoft.com/office/drawing/2014/main" id="{7B6104D5-75EA-4775-AF2B-686A0FDD1A0D}"/>
              </a:ext>
            </a:extLst>
          </p:cNvPr>
          <p:cNvGrpSpPr/>
          <p:nvPr/>
        </p:nvGrpSpPr>
        <p:grpSpPr>
          <a:xfrm>
            <a:off x="1920414" y="3220121"/>
            <a:ext cx="2880718" cy="493576"/>
            <a:chOff x="1920414" y="3220121"/>
            <a:chExt cx="2880718" cy="493576"/>
          </a:xfrm>
        </p:grpSpPr>
        <p:sp>
          <p:nvSpPr>
            <p:cNvPr id="46" name="Arc 45">
              <a:extLst>
                <a:ext uri="{FF2B5EF4-FFF2-40B4-BE49-F238E27FC236}">
                  <a16:creationId xmlns:a16="http://schemas.microsoft.com/office/drawing/2014/main" id="{C39573F7-732B-4D6C-8053-8DF9CBB4E6D5}"/>
                </a:ext>
              </a:extLst>
            </p:cNvPr>
            <p:cNvSpPr/>
            <p:nvPr/>
          </p:nvSpPr>
          <p:spPr>
            <a:xfrm rot="21352101">
              <a:off x="1920414" y="324428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a:extLst>
                <a:ext uri="{FF2B5EF4-FFF2-40B4-BE49-F238E27FC236}">
                  <a16:creationId xmlns:a16="http://schemas.microsoft.com/office/drawing/2014/main" id="{123D746C-2D0D-4401-B292-366E666A439E}"/>
                </a:ext>
              </a:extLst>
            </p:cNvPr>
            <p:cNvSpPr/>
            <p:nvPr/>
          </p:nvSpPr>
          <p:spPr>
            <a:xfrm rot="21218995">
              <a:off x="1952874" y="322381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4" name="TextBox 53">
              <a:extLst>
                <a:ext uri="{FF2B5EF4-FFF2-40B4-BE49-F238E27FC236}">
                  <a16:creationId xmlns:a16="http://schemas.microsoft.com/office/drawing/2014/main" id="{2F2B3F7B-22EF-46A6-9D68-732FE5E1CE9B}"/>
                </a:ext>
              </a:extLst>
            </p:cNvPr>
            <p:cNvSpPr txBox="1"/>
            <p:nvPr/>
          </p:nvSpPr>
          <p:spPr>
            <a:xfrm>
              <a:off x="2951051" y="3220121"/>
              <a:ext cx="1850081" cy="4001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a:p>
              <a:r>
                <a:rPr lang="en-US" sz="900" dirty="0">
                  <a:solidFill>
                    <a:srgbClr val="002060"/>
                  </a:solidFill>
                  <a:latin typeface="Segoe Condensed" panose="020B0606040200020203" pitchFamily="34" charset="0"/>
                </a:rPr>
                <a:t>(compared to Circuit 1)</a:t>
              </a:r>
              <a:endParaRPr lang="en-US" sz="1100" dirty="0">
                <a:solidFill>
                  <a:srgbClr val="002060"/>
                </a:solidFill>
                <a:latin typeface="Segoe Condensed" panose="020B0606040200020203" pitchFamily="34" charset="0"/>
              </a:endParaRPr>
            </a:p>
          </p:txBody>
        </p:sp>
      </p:grpSp>
      <p:cxnSp>
        <p:nvCxnSpPr>
          <p:cNvPr id="79" name="Straight Arrow Connector 78">
            <a:extLst>
              <a:ext uri="{FF2B5EF4-FFF2-40B4-BE49-F238E27FC236}">
                <a16:creationId xmlns:a16="http://schemas.microsoft.com/office/drawing/2014/main" id="{86DE2E66-8C98-4332-A445-757D1E296DB0}"/>
              </a:ext>
            </a:extLst>
          </p:cNvPr>
          <p:cNvCxnSpPr>
            <a:cxnSpLocks/>
          </p:cNvCxnSpPr>
          <p:nvPr/>
        </p:nvCxnSpPr>
        <p:spPr>
          <a:xfrm>
            <a:off x="1811954" y="2447425"/>
            <a:ext cx="0" cy="981575"/>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7B332EB-BF5B-4665-A434-1536192CBAA3}"/>
              </a:ext>
            </a:extLst>
          </p:cNvPr>
          <p:cNvGrpSpPr/>
          <p:nvPr/>
        </p:nvGrpSpPr>
        <p:grpSpPr>
          <a:xfrm>
            <a:off x="2576870" y="2587788"/>
            <a:ext cx="1608017" cy="563341"/>
            <a:chOff x="2576870" y="2587788"/>
            <a:chExt cx="1608017" cy="563341"/>
          </a:xfrm>
        </p:grpSpPr>
        <p:sp>
          <p:nvSpPr>
            <p:cNvPr id="86" name="TextBox 85">
              <a:extLst>
                <a:ext uri="{FF2B5EF4-FFF2-40B4-BE49-F238E27FC236}">
                  <a16:creationId xmlns:a16="http://schemas.microsoft.com/office/drawing/2014/main" id="{BBE7FE52-8363-4658-B583-356E6F762950}"/>
                </a:ext>
              </a:extLst>
            </p:cNvPr>
            <p:cNvSpPr txBox="1"/>
            <p:nvPr/>
          </p:nvSpPr>
          <p:spPr>
            <a:xfrm>
              <a:off x="2911553" y="2587788"/>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85" name="Straight Connector 84">
              <a:extLst>
                <a:ext uri="{FF2B5EF4-FFF2-40B4-BE49-F238E27FC236}">
                  <a16:creationId xmlns:a16="http://schemas.microsoft.com/office/drawing/2014/main" id="{430700D1-7B9F-4052-B2CE-5071A22E42BD}"/>
                </a:ext>
              </a:extLst>
            </p:cNvPr>
            <p:cNvCxnSpPr>
              <a:cxnSpLocks/>
            </p:cNvCxnSpPr>
            <p:nvPr/>
          </p:nvCxnSpPr>
          <p:spPr>
            <a:xfrm flipH="1">
              <a:off x="2576870" y="2812328"/>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grpSp>
      <p:pic>
        <p:nvPicPr>
          <p:cNvPr id="90" name="Picture 89">
            <a:extLst>
              <a:ext uri="{FF2B5EF4-FFF2-40B4-BE49-F238E27FC236}">
                <a16:creationId xmlns:a16="http://schemas.microsoft.com/office/drawing/2014/main" id="{5699F44B-BA29-4F5D-905C-42570E1B258C}"/>
              </a:ext>
            </a:extLst>
          </p:cNvPr>
          <p:cNvPicPr>
            <a:picLocks noChangeAspect="1"/>
          </p:cNvPicPr>
          <p:nvPr/>
        </p:nvPicPr>
        <p:blipFill>
          <a:blip r:embed="rId6"/>
          <a:stretch>
            <a:fillRect/>
          </a:stretch>
        </p:blipFill>
        <p:spPr>
          <a:xfrm>
            <a:off x="5341202" y="1226295"/>
            <a:ext cx="1980703" cy="2066544"/>
          </a:xfrm>
          <a:prstGeom prst="rect">
            <a:avLst/>
          </a:prstGeom>
        </p:spPr>
      </p:pic>
      <p:sp>
        <p:nvSpPr>
          <p:cNvPr id="91" name="TextBox 90">
            <a:extLst>
              <a:ext uri="{FF2B5EF4-FFF2-40B4-BE49-F238E27FC236}">
                <a16:creationId xmlns:a16="http://schemas.microsoft.com/office/drawing/2014/main" id="{DC25CA9D-800D-4F5D-B67E-140AA9619F25}"/>
              </a:ext>
            </a:extLst>
          </p:cNvPr>
          <p:cNvSpPr txBox="1"/>
          <p:nvPr/>
        </p:nvSpPr>
        <p:spPr>
          <a:xfrm>
            <a:off x="7238661" y="2104079"/>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grpSp>
        <p:nvGrpSpPr>
          <p:cNvPr id="5" name="Group 4">
            <a:extLst>
              <a:ext uri="{FF2B5EF4-FFF2-40B4-BE49-F238E27FC236}">
                <a16:creationId xmlns:a16="http://schemas.microsoft.com/office/drawing/2014/main" id="{931FFE8A-7EF1-449C-8DE0-8E7CA5B31953}"/>
              </a:ext>
            </a:extLst>
          </p:cNvPr>
          <p:cNvGrpSpPr/>
          <p:nvPr/>
        </p:nvGrpSpPr>
        <p:grpSpPr>
          <a:xfrm>
            <a:off x="7378028" y="1521293"/>
            <a:ext cx="1257033" cy="624508"/>
            <a:chOff x="7378028" y="1521293"/>
            <a:chExt cx="1257033" cy="624508"/>
          </a:xfrm>
        </p:grpSpPr>
        <p:cxnSp>
          <p:nvCxnSpPr>
            <p:cNvPr id="92" name="Straight Connector 91">
              <a:extLst>
                <a:ext uri="{FF2B5EF4-FFF2-40B4-BE49-F238E27FC236}">
                  <a16:creationId xmlns:a16="http://schemas.microsoft.com/office/drawing/2014/main" id="{F25848AF-3169-4B90-BAF1-8DF65661CD21}"/>
                </a:ext>
              </a:extLst>
            </p:cNvPr>
            <p:cNvCxnSpPr>
              <a:cxnSpLocks/>
            </p:cNvCxnSpPr>
            <p:nvPr/>
          </p:nvCxnSpPr>
          <p:spPr>
            <a:xfrm flipH="1">
              <a:off x="7378028" y="1975094"/>
              <a:ext cx="120367" cy="17070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6F344C2C-155C-49FD-9757-484A9FF05816}"/>
                </a:ext>
              </a:extLst>
            </p:cNvPr>
            <p:cNvSpPr txBox="1"/>
            <p:nvPr/>
          </p:nvSpPr>
          <p:spPr>
            <a:xfrm>
              <a:off x="7413827" y="1521293"/>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decreased</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(half of Circuit 1)</a:t>
              </a:r>
              <a:endParaRPr lang="en-US" sz="1100" dirty="0">
                <a:solidFill>
                  <a:srgbClr val="002060"/>
                </a:solidFill>
                <a:latin typeface="Segoe Condensed" panose="020B0606040200020203" pitchFamily="34" charset="0"/>
              </a:endParaRPr>
            </a:p>
          </p:txBody>
        </p:sp>
      </p:grpSp>
    </p:spTree>
    <p:extLst>
      <p:ext uri="{BB962C8B-B14F-4D97-AF65-F5344CB8AC3E}">
        <p14:creationId xmlns:p14="http://schemas.microsoft.com/office/powerpoint/2010/main" val="5606870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 64">
            <a:extLst>
              <a:ext uri="{FF2B5EF4-FFF2-40B4-BE49-F238E27FC236}">
                <a16:creationId xmlns:a16="http://schemas.microsoft.com/office/drawing/2014/main" id="{B22342EE-4547-4869-9CB1-1801ECBC605B}"/>
              </a:ext>
            </a:extLst>
          </p:cNvPr>
          <p:cNvGrpSpPr/>
          <p:nvPr/>
        </p:nvGrpSpPr>
        <p:grpSpPr>
          <a:xfrm>
            <a:off x="1789256" y="907438"/>
            <a:ext cx="1640278" cy="3022762"/>
            <a:chOff x="4038600" y="1371600"/>
            <a:chExt cx="1943419" cy="3581400"/>
          </a:xfrm>
        </p:grpSpPr>
        <p:pic>
          <p:nvPicPr>
            <p:cNvPr id="66" name="Picture 3">
              <a:extLst>
                <a:ext uri="{FF2B5EF4-FFF2-40B4-BE49-F238E27FC236}">
                  <a16:creationId xmlns:a16="http://schemas.microsoft.com/office/drawing/2014/main" id="{5F882BCE-D274-4933-946C-E9F754308FD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7" name="Freeform 14">
              <a:extLst>
                <a:ext uri="{FF2B5EF4-FFF2-40B4-BE49-F238E27FC236}">
                  <a16:creationId xmlns:a16="http://schemas.microsoft.com/office/drawing/2014/main" id="{DEA56680-571B-402A-9E6B-FF606D22FC9C}"/>
                </a:ext>
              </a:extLst>
            </p:cNvPr>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225" name="TextBox 224">
            <a:extLst>
              <a:ext uri="{FF2B5EF4-FFF2-40B4-BE49-F238E27FC236}">
                <a16:creationId xmlns:a16="http://schemas.microsoft.com/office/drawing/2014/main" id="{7AD6C554-4928-47E3-A7F0-C267D1597C22}"/>
              </a:ext>
            </a:extLst>
          </p:cNvPr>
          <p:cNvSpPr txBox="1"/>
          <p:nvPr/>
        </p:nvSpPr>
        <p:spPr>
          <a:xfrm>
            <a:off x="617391" y="210548"/>
            <a:ext cx="7218509"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3: </a:t>
            </a:r>
            <a:r>
              <a:rPr lang="en-US" sz="2400" dirty="0">
                <a:latin typeface="Bebas Neue" panose="020B0606020202050201" pitchFamily="34" charset="0"/>
                <a:cs typeface="Segoe UI Light" panose="020B0502040204020203" pitchFamily="34" charset="0"/>
              </a:rPr>
              <a:t>Decrease resistance</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926253"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grpSp>
        <p:nvGrpSpPr>
          <p:cNvPr id="63" name="Group 62">
            <a:extLst>
              <a:ext uri="{FF2B5EF4-FFF2-40B4-BE49-F238E27FC236}">
                <a16:creationId xmlns:a16="http://schemas.microsoft.com/office/drawing/2014/main" id="{B5D59881-90A2-433F-8E35-A2B5BC35D98D}"/>
              </a:ext>
            </a:extLst>
          </p:cNvPr>
          <p:cNvGrpSpPr/>
          <p:nvPr/>
        </p:nvGrpSpPr>
        <p:grpSpPr>
          <a:xfrm>
            <a:off x="961718" y="406537"/>
            <a:ext cx="1338087" cy="1017373"/>
            <a:chOff x="5076344" y="693652"/>
            <a:chExt cx="1338087" cy="1017373"/>
          </a:xfrm>
        </p:grpSpPr>
        <p:grpSp>
          <p:nvGrpSpPr>
            <p:cNvPr id="64" name="Group 63">
              <a:extLst>
                <a:ext uri="{FF2B5EF4-FFF2-40B4-BE49-F238E27FC236}">
                  <a16:creationId xmlns:a16="http://schemas.microsoft.com/office/drawing/2014/main" id="{997D1486-3B3C-483F-A955-FFE080EF876E}"/>
                </a:ext>
              </a:extLst>
            </p:cNvPr>
            <p:cNvGrpSpPr/>
            <p:nvPr/>
          </p:nvGrpSpPr>
          <p:grpSpPr>
            <a:xfrm>
              <a:off x="5120328" y="1204799"/>
              <a:ext cx="1294103" cy="506226"/>
              <a:chOff x="5725901" y="4102239"/>
              <a:chExt cx="1294103" cy="506226"/>
            </a:xfrm>
          </p:grpSpPr>
          <p:sp>
            <p:nvSpPr>
              <p:cNvPr id="73" name="Arc 72">
                <a:extLst>
                  <a:ext uri="{FF2B5EF4-FFF2-40B4-BE49-F238E27FC236}">
                    <a16:creationId xmlns:a16="http://schemas.microsoft.com/office/drawing/2014/main" id="{8C303764-2B44-42F0-BBB5-AD4AE5ED2F6A}"/>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4" name="Arc 73">
                <a:extLst>
                  <a:ext uri="{FF2B5EF4-FFF2-40B4-BE49-F238E27FC236}">
                    <a16:creationId xmlns:a16="http://schemas.microsoft.com/office/drawing/2014/main" id="{930C316E-57E0-4DD6-8B7C-BE0515BAE420}"/>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5" name="Arc 74">
                <a:extLst>
                  <a:ext uri="{FF2B5EF4-FFF2-40B4-BE49-F238E27FC236}">
                    <a16:creationId xmlns:a16="http://schemas.microsoft.com/office/drawing/2014/main" id="{C71D9EE6-D29C-4D97-8160-0B0A26B0273D}"/>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6" name="Arc 75">
                <a:extLst>
                  <a:ext uri="{FF2B5EF4-FFF2-40B4-BE49-F238E27FC236}">
                    <a16:creationId xmlns:a16="http://schemas.microsoft.com/office/drawing/2014/main" id="{F92796AB-190C-4734-B18F-5C278B6D26E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77" name="Arc 76">
                <a:extLst>
                  <a:ext uri="{FF2B5EF4-FFF2-40B4-BE49-F238E27FC236}">
                    <a16:creationId xmlns:a16="http://schemas.microsoft.com/office/drawing/2014/main" id="{69F0F28C-4C86-4698-B930-0BBA27CB81AE}"/>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pic>
          <p:nvPicPr>
            <p:cNvPr id="70" name="Graphic 69" descr="Watering pot outline">
              <a:extLst>
                <a:ext uri="{FF2B5EF4-FFF2-40B4-BE49-F238E27FC236}">
                  <a16:creationId xmlns:a16="http://schemas.microsoft.com/office/drawing/2014/main" id="{EE6321B7-FE4A-4FC6-8264-2952335D9327}"/>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30498"/>
            <a:stretch/>
          </p:blipFill>
          <p:spPr>
            <a:xfrm>
              <a:off x="5076344" y="693652"/>
              <a:ext cx="914400" cy="635523"/>
            </a:xfrm>
            <a:prstGeom prst="rect">
              <a:avLst/>
            </a:prstGeom>
          </p:spPr>
        </p:pic>
      </p:grpSp>
      <p:sp>
        <p:nvSpPr>
          <p:cNvPr id="78" name="Oval 77">
            <a:extLst>
              <a:ext uri="{FF2B5EF4-FFF2-40B4-BE49-F238E27FC236}">
                <a16:creationId xmlns:a16="http://schemas.microsoft.com/office/drawing/2014/main" id="{AD0C2833-08EE-4021-8B02-55F711B3CBED}"/>
              </a:ext>
            </a:extLst>
          </p:cNvPr>
          <p:cNvSpPr/>
          <p:nvPr/>
        </p:nvSpPr>
        <p:spPr>
          <a:xfrm>
            <a:off x="1930360" y="2220300"/>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80" name="TextBox 79">
            <a:extLst>
              <a:ext uri="{FF2B5EF4-FFF2-40B4-BE49-F238E27FC236}">
                <a16:creationId xmlns:a16="http://schemas.microsoft.com/office/drawing/2014/main" id="{FB460786-B7AB-46B1-9480-9767FBD4339E}"/>
              </a:ext>
            </a:extLst>
          </p:cNvPr>
          <p:cNvSpPr txBox="1"/>
          <p:nvPr/>
        </p:nvSpPr>
        <p:spPr>
          <a:xfrm>
            <a:off x="338862" y="2750778"/>
            <a:ext cx="148187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Water pressure (voltage) same as Circuit 1</a:t>
            </a:r>
          </a:p>
        </p:txBody>
      </p:sp>
      <p:sp>
        <p:nvSpPr>
          <p:cNvPr id="86" name="TextBox 85">
            <a:extLst>
              <a:ext uri="{FF2B5EF4-FFF2-40B4-BE49-F238E27FC236}">
                <a16:creationId xmlns:a16="http://schemas.microsoft.com/office/drawing/2014/main" id="{BBE7FE52-8363-4658-B583-356E6F762950}"/>
              </a:ext>
            </a:extLst>
          </p:cNvPr>
          <p:cNvSpPr txBox="1"/>
          <p:nvPr/>
        </p:nvSpPr>
        <p:spPr>
          <a:xfrm>
            <a:off x="2911553" y="2587788"/>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87" name="Straight Connector 86">
            <a:extLst>
              <a:ext uri="{FF2B5EF4-FFF2-40B4-BE49-F238E27FC236}">
                <a16:creationId xmlns:a16="http://schemas.microsoft.com/office/drawing/2014/main" id="{002AE838-635D-4915-8A1D-08745391C727}"/>
              </a:ext>
            </a:extLst>
          </p:cNvPr>
          <p:cNvCxnSpPr>
            <a:cxnSpLocks/>
          </p:cNvCxnSpPr>
          <p:nvPr/>
        </p:nvCxnSpPr>
        <p:spPr>
          <a:xfrm flipH="1">
            <a:off x="2740542" y="2251341"/>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F422FBE-BBEB-4976-847A-42F14D105621}"/>
              </a:ext>
            </a:extLst>
          </p:cNvPr>
          <p:cNvSpPr txBox="1"/>
          <p:nvPr/>
        </p:nvSpPr>
        <p:spPr>
          <a:xfrm>
            <a:off x="2916150" y="2100920"/>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sp>
        <p:nvSpPr>
          <p:cNvPr id="89" name="Oval 88">
            <a:extLst>
              <a:ext uri="{FF2B5EF4-FFF2-40B4-BE49-F238E27FC236}">
                <a16:creationId xmlns:a16="http://schemas.microsoft.com/office/drawing/2014/main" id="{AF26CE4C-B50F-487C-867F-CE22E814EA0F}"/>
              </a:ext>
            </a:extLst>
          </p:cNvPr>
          <p:cNvSpPr/>
          <p:nvPr/>
        </p:nvSpPr>
        <p:spPr>
          <a:xfrm>
            <a:off x="2398378" y="3131780"/>
            <a:ext cx="170565" cy="21314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7" name="Arc 46">
            <a:extLst>
              <a:ext uri="{FF2B5EF4-FFF2-40B4-BE49-F238E27FC236}">
                <a16:creationId xmlns:a16="http://schemas.microsoft.com/office/drawing/2014/main" id="{B7B8DFFE-3616-41DB-B275-7C20BA19456A}"/>
              </a:ext>
            </a:extLst>
          </p:cNvPr>
          <p:cNvSpPr/>
          <p:nvPr/>
        </p:nvSpPr>
        <p:spPr>
          <a:xfrm rot="965317">
            <a:off x="1830713" y="32675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a:extLst>
              <a:ext uri="{FF2B5EF4-FFF2-40B4-BE49-F238E27FC236}">
                <a16:creationId xmlns:a16="http://schemas.microsoft.com/office/drawing/2014/main" id="{BE5CDF29-7174-4926-A1A9-474C0380FCD0}"/>
              </a:ext>
            </a:extLst>
          </p:cNvPr>
          <p:cNvSpPr/>
          <p:nvPr/>
        </p:nvSpPr>
        <p:spPr>
          <a:xfrm rot="329333">
            <a:off x="1863335" y="3259324"/>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nvGrpSpPr>
          <p:cNvPr id="2" name="Group 1">
            <a:extLst>
              <a:ext uri="{FF2B5EF4-FFF2-40B4-BE49-F238E27FC236}">
                <a16:creationId xmlns:a16="http://schemas.microsoft.com/office/drawing/2014/main" id="{7B6104D5-75EA-4775-AF2B-686A0FDD1A0D}"/>
              </a:ext>
            </a:extLst>
          </p:cNvPr>
          <p:cNvGrpSpPr/>
          <p:nvPr/>
        </p:nvGrpSpPr>
        <p:grpSpPr>
          <a:xfrm>
            <a:off x="1920414" y="3220121"/>
            <a:ext cx="2880718" cy="493576"/>
            <a:chOff x="1920414" y="3220121"/>
            <a:chExt cx="2880718" cy="493576"/>
          </a:xfrm>
        </p:grpSpPr>
        <p:sp>
          <p:nvSpPr>
            <p:cNvPr id="46" name="Arc 45">
              <a:extLst>
                <a:ext uri="{FF2B5EF4-FFF2-40B4-BE49-F238E27FC236}">
                  <a16:creationId xmlns:a16="http://schemas.microsoft.com/office/drawing/2014/main" id="{C39573F7-732B-4D6C-8053-8DF9CBB4E6D5}"/>
                </a:ext>
              </a:extLst>
            </p:cNvPr>
            <p:cNvSpPr/>
            <p:nvPr/>
          </p:nvSpPr>
          <p:spPr>
            <a:xfrm rot="21352101">
              <a:off x="1920414" y="324428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a:extLst>
                <a:ext uri="{FF2B5EF4-FFF2-40B4-BE49-F238E27FC236}">
                  <a16:creationId xmlns:a16="http://schemas.microsoft.com/office/drawing/2014/main" id="{123D746C-2D0D-4401-B292-366E666A439E}"/>
                </a:ext>
              </a:extLst>
            </p:cNvPr>
            <p:cNvSpPr/>
            <p:nvPr/>
          </p:nvSpPr>
          <p:spPr>
            <a:xfrm rot="21218995">
              <a:off x="1952874" y="322381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4" name="TextBox 53">
              <a:extLst>
                <a:ext uri="{FF2B5EF4-FFF2-40B4-BE49-F238E27FC236}">
                  <a16:creationId xmlns:a16="http://schemas.microsoft.com/office/drawing/2014/main" id="{2F2B3F7B-22EF-46A6-9D68-732FE5E1CE9B}"/>
                </a:ext>
              </a:extLst>
            </p:cNvPr>
            <p:cNvSpPr txBox="1"/>
            <p:nvPr/>
          </p:nvSpPr>
          <p:spPr>
            <a:xfrm>
              <a:off x="2951051" y="3220121"/>
              <a:ext cx="1850081" cy="4001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a:p>
              <a:r>
                <a:rPr lang="en-US" sz="900" dirty="0">
                  <a:solidFill>
                    <a:srgbClr val="002060"/>
                  </a:solidFill>
                  <a:latin typeface="Segoe Condensed" panose="020B0606040200020203" pitchFamily="34" charset="0"/>
                </a:rPr>
                <a:t>(compared to Circuit 1)</a:t>
              </a:r>
              <a:endParaRPr lang="en-US" sz="1100" dirty="0">
                <a:solidFill>
                  <a:srgbClr val="002060"/>
                </a:solidFill>
                <a:latin typeface="Segoe Condensed" panose="020B0606040200020203" pitchFamily="34" charset="0"/>
              </a:endParaRPr>
            </a:p>
          </p:txBody>
        </p:sp>
      </p:grpSp>
      <p:cxnSp>
        <p:nvCxnSpPr>
          <p:cNvPr id="79" name="Straight Arrow Connector 78">
            <a:extLst>
              <a:ext uri="{FF2B5EF4-FFF2-40B4-BE49-F238E27FC236}">
                <a16:creationId xmlns:a16="http://schemas.microsoft.com/office/drawing/2014/main" id="{86DE2E66-8C98-4332-A445-757D1E296DB0}"/>
              </a:ext>
            </a:extLst>
          </p:cNvPr>
          <p:cNvCxnSpPr>
            <a:cxnSpLocks/>
          </p:cNvCxnSpPr>
          <p:nvPr/>
        </p:nvCxnSpPr>
        <p:spPr>
          <a:xfrm>
            <a:off x="1811954" y="2447425"/>
            <a:ext cx="0" cy="981575"/>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30700D1-7B9F-4052-B2CE-5071A22E42BD}"/>
              </a:ext>
            </a:extLst>
          </p:cNvPr>
          <p:cNvCxnSpPr>
            <a:cxnSpLocks/>
          </p:cNvCxnSpPr>
          <p:nvPr/>
        </p:nvCxnSpPr>
        <p:spPr>
          <a:xfrm flipH="1">
            <a:off x="2576870" y="2812328"/>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B01C5205-F917-4ED7-88FC-11A7B13FB455}"/>
              </a:ext>
            </a:extLst>
          </p:cNvPr>
          <p:cNvPicPr>
            <a:picLocks noChangeAspect="1"/>
          </p:cNvPicPr>
          <p:nvPr/>
        </p:nvPicPr>
        <p:blipFill>
          <a:blip r:embed="rId6"/>
          <a:stretch>
            <a:fillRect/>
          </a:stretch>
        </p:blipFill>
        <p:spPr>
          <a:xfrm>
            <a:off x="5341202" y="1226295"/>
            <a:ext cx="1980703" cy="2066544"/>
          </a:xfrm>
          <a:prstGeom prst="rect">
            <a:avLst/>
          </a:prstGeom>
        </p:spPr>
      </p:pic>
      <p:sp>
        <p:nvSpPr>
          <p:cNvPr id="35" name="Oval 34">
            <a:extLst>
              <a:ext uri="{FF2B5EF4-FFF2-40B4-BE49-F238E27FC236}">
                <a16:creationId xmlns:a16="http://schemas.microsoft.com/office/drawing/2014/main" id="{51569836-6B4C-428A-BB53-7D7D76A9D85F}"/>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6407ABFB-4FF0-4061-8810-0EC5CD7FA73D}"/>
              </a:ext>
            </a:extLst>
          </p:cNvPr>
          <p:cNvSpPr txBox="1"/>
          <p:nvPr/>
        </p:nvSpPr>
        <p:spPr>
          <a:xfrm>
            <a:off x="5843355" y="1292410"/>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37" name="TextBox 36">
            <a:extLst>
              <a:ext uri="{FF2B5EF4-FFF2-40B4-BE49-F238E27FC236}">
                <a16:creationId xmlns:a16="http://schemas.microsoft.com/office/drawing/2014/main" id="{B0FD5D6E-B0EC-43BF-8F0A-18E7300C41CB}"/>
              </a:ext>
            </a:extLst>
          </p:cNvPr>
          <p:cNvSpPr txBox="1"/>
          <p:nvPr/>
        </p:nvSpPr>
        <p:spPr>
          <a:xfrm>
            <a:off x="5849756" y="2935506"/>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38" name="TextBox 37">
            <a:extLst>
              <a:ext uri="{FF2B5EF4-FFF2-40B4-BE49-F238E27FC236}">
                <a16:creationId xmlns:a16="http://schemas.microsoft.com/office/drawing/2014/main" id="{F0D381BB-4F76-4371-9DFE-6303F05E92AB}"/>
              </a:ext>
            </a:extLst>
          </p:cNvPr>
          <p:cNvSpPr txBox="1"/>
          <p:nvPr/>
        </p:nvSpPr>
        <p:spPr>
          <a:xfrm>
            <a:off x="7238661" y="2104079"/>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39" name="Arc 38">
            <a:extLst>
              <a:ext uri="{FF2B5EF4-FFF2-40B4-BE49-F238E27FC236}">
                <a16:creationId xmlns:a16="http://schemas.microsoft.com/office/drawing/2014/main" id="{A76A9BD8-C495-4C6F-AC0D-C6A3B629EE1E}"/>
              </a:ext>
            </a:extLst>
          </p:cNvPr>
          <p:cNvSpPr/>
          <p:nvPr/>
        </p:nvSpPr>
        <p:spPr>
          <a:xfrm rot="4105888" flipV="1">
            <a:off x="6033120" y="179800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40" name="TextBox 39">
            <a:extLst>
              <a:ext uri="{FF2B5EF4-FFF2-40B4-BE49-F238E27FC236}">
                <a16:creationId xmlns:a16="http://schemas.microsoft.com/office/drawing/2014/main" id="{4D1CFA9C-C978-4BDE-A9E8-F61CBF41501F}"/>
              </a:ext>
            </a:extLst>
          </p:cNvPr>
          <p:cNvSpPr txBox="1"/>
          <p:nvPr/>
        </p:nvSpPr>
        <p:spPr>
          <a:xfrm>
            <a:off x="6201786" y="212891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sp>
        <p:nvSpPr>
          <p:cNvPr id="41" name="Oval 40">
            <a:extLst>
              <a:ext uri="{FF2B5EF4-FFF2-40B4-BE49-F238E27FC236}">
                <a16:creationId xmlns:a16="http://schemas.microsoft.com/office/drawing/2014/main" id="{04AE299E-6D9D-440E-9A27-E0994DF3041C}"/>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178833E8-4BB3-4ADE-9330-93FA69044CE3}"/>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39F91E83-DA39-4D48-B021-1FEFB91E58C3}"/>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BF9950FA-E881-4C52-B4AC-F37ABC7E0AE7}"/>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0BD7EF4-AC60-4356-9ECB-66D0ABA0D2E3}"/>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6F121B1D-F7FF-4BF9-929F-4D119A29F097}"/>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102315D0-5430-45E6-BF3D-63B585A83E11}"/>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D906261-BD9E-415E-9232-71C4B3EE6BD8}"/>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D2DC204C-27C1-46BF-A44C-7346A91E3D94}"/>
              </a:ext>
            </a:extLst>
          </p:cNvPr>
          <p:cNvSpPr>
            <a:spLocks noChangeAspect="1"/>
          </p:cNvSpPr>
          <p:nvPr/>
        </p:nvSpPr>
        <p:spPr>
          <a:xfrm>
            <a:off x="5617006" y="3012187"/>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5" name="Straight Connector 54">
            <a:extLst>
              <a:ext uri="{FF2B5EF4-FFF2-40B4-BE49-F238E27FC236}">
                <a16:creationId xmlns:a16="http://schemas.microsoft.com/office/drawing/2014/main" id="{E0CAD648-1850-43EA-8D66-0604DF40E4D2}"/>
              </a:ext>
            </a:extLst>
          </p:cNvPr>
          <p:cNvCxnSpPr>
            <a:cxnSpLocks/>
          </p:cNvCxnSpPr>
          <p:nvPr/>
        </p:nvCxnSpPr>
        <p:spPr>
          <a:xfrm flipH="1" flipV="1">
            <a:off x="6484926" y="2366821"/>
            <a:ext cx="93794" cy="43064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B62CB515-70F1-429B-9B78-D58C8712196A}"/>
              </a:ext>
            </a:extLst>
          </p:cNvPr>
          <p:cNvCxnSpPr>
            <a:cxnSpLocks/>
          </p:cNvCxnSpPr>
          <p:nvPr/>
        </p:nvCxnSpPr>
        <p:spPr>
          <a:xfrm flipH="1">
            <a:off x="7378028" y="1975094"/>
            <a:ext cx="120367" cy="17070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A72F5AF5-4E2B-43C7-980A-4827A19A867B}"/>
              </a:ext>
            </a:extLst>
          </p:cNvPr>
          <p:cNvSpPr txBox="1"/>
          <p:nvPr/>
        </p:nvSpPr>
        <p:spPr>
          <a:xfrm>
            <a:off x="7413827" y="1521293"/>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decreased</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(half of Circuit 1)</a:t>
            </a:r>
            <a:endParaRPr lang="en-US" sz="1100" dirty="0">
              <a:solidFill>
                <a:srgbClr val="002060"/>
              </a:solidFill>
              <a:latin typeface="Segoe Condensed" panose="020B0606040200020203" pitchFamily="34" charset="0"/>
            </a:endParaRPr>
          </a:p>
        </p:txBody>
      </p:sp>
      <p:cxnSp>
        <p:nvCxnSpPr>
          <p:cNvPr id="58" name="Straight Arrow Connector 57">
            <a:extLst>
              <a:ext uri="{FF2B5EF4-FFF2-40B4-BE49-F238E27FC236}">
                <a16:creationId xmlns:a16="http://schemas.microsoft.com/office/drawing/2014/main" id="{1E5883AB-01A7-4EE2-AFAE-9D071ED65A0A}"/>
              </a:ext>
            </a:extLst>
          </p:cNvPr>
          <p:cNvCxnSpPr>
            <a:cxnSpLocks/>
          </p:cNvCxnSpPr>
          <p:nvPr/>
        </p:nvCxnSpPr>
        <p:spPr>
          <a:xfrm>
            <a:off x="5341202" y="1350591"/>
            <a:ext cx="0" cy="1732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5535105-EF59-4A43-8F7B-A723D1E3C2B9}"/>
              </a:ext>
            </a:extLst>
          </p:cNvPr>
          <p:cNvSpPr txBox="1"/>
          <p:nvPr/>
        </p:nvSpPr>
        <p:spPr>
          <a:xfrm>
            <a:off x="4284417" y="1829541"/>
            <a:ext cx="1063726" cy="584775"/>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a:p>
            <a:pPr algn="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sp>
        <p:nvSpPr>
          <p:cNvPr id="60" name="TextBox 59">
            <a:extLst>
              <a:ext uri="{FF2B5EF4-FFF2-40B4-BE49-F238E27FC236}">
                <a16:creationId xmlns:a16="http://schemas.microsoft.com/office/drawing/2014/main" id="{1F94A51A-4434-4892-95E3-876AFCA4AF63}"/>
              </a:ext>
            </a:extLst>
          </p:cNvPr>
          <p:cNvSpPr txBox="1"/>
          <p:nvPr/>
        </p:nvSpPr>
        <p:spPr>
          <a:xfrm>
            <a:off x="6156743" y="2780569"/>
            <a:ext cx="1328785" cy="384721"/>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current</a:t>
            </a:r>
          </a:p>
          <a:p>
            <a:r>
              <a:rPr lang="en-US" sz="800" dirty="0">
                <a:solidFill>
                  <a:srgbClr val="002060"/>
                </a:solidFill>
                <a:latin typeface="Segoe Condensed" panose="020B0606040200020203" pitchFamily="34" charset="0"/>
              </a:rPr>
              <a:t>(double Circuit 1)</a:t>
            </a:r>
          </a:p>
        </p:txBody>
      </p:sp>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2450C4DC-144D-4AC0-976E-F5D9F65B4D2E}"/>
                  </a:ext>
                </a:extLst>
              </p:cNvPr>
              <p:cNvSpPr txBox="1"/>
              <p:nvPr/>
            </p:nvSpPr>
            <p:spPr>
              <a:xfrm>
                <a:off x="7313847" y="2857453"/>
                <a:ext cx="1064843" cy="292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1.5</m:t>
                          </m:r>
                          <m:r>
                            <a:rPr lang="en-US" sz="1000" b="0" i="1" smtClean="0">
                              <a:latin typeface="Cambria Math" panose="02040503050406030204" pitchFamily="18" charset="0"/>
                            </a:rPr>
                            <m:t>𝑉</m:t>
                          </m:r>
                        </m:num>
                        <m:den>
                          <m:r>
                            <a:rPr lang="en-US" sz="1000" b="0" i="1" smtClean="0">
                              <a:latin typeface="Cambria Math" panose="02040503050406030204" pitchFamily="18" charset="0"/>
                            </a:rPr>
                            <m:t>50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61" name="TextBox 60">
                <a:extLst>
                  <a:ext uri="{FF2B5EF4-FFF2-40B4-BE49-F238E27FC236}">
                    <a16:creationId xmlns:a16="http://schemas.microsoft.com/office/drawing/2014/main" id="{2450C4DC-144D-4AC0-976E-F5D9F65B4D2E}"/>
                  </a:ext>
                </a:extLst>
              </p:cNvPr>
              <p:cNvSpPr txBox="1">
                <a:spLocks noRot="1" noChangeAspect="1" noMove="1" noResize="1" noEditPoints="1" noAdjustHandles="1" noChangeArrowheads="1" noChangeShapeType="1" noTextEdit="1"/>
              </p:cNvSpPr>
              <p:nvPr/>
            </p:nvSpPr>
            <p:spPr>
              <a:xfrm>
                <a:off x="7313847" y="2857453"/>
                <a:ext cx="1064843" cy="292196"/>
              </a:xfrm>
              <a:prstGeom prst="rect">
                <a:avLst/>
              </a:prstGeom>
              <a:blipFill>
                <a:blip r:embed="rId7"/>
                <a:stretch>
                  <a:fillRect l="-1149" t="-6250" r="-1149" b="-14583"/>
                </a:stretch>
              </a:blipFill>
            </p:spPr>
            <p:txBody>
              <a:bodyPr/>
              <a:lstStyle/>
              <a:p>
                <a:r>
                  <a:rPr lang="en-US">
                    <a:noFill/>
                  </a:rPr>
                  <a:t> </a:t>
                </a:r>
              </a:p>
            </p:txBody>
          </p:sp>
        </mc:Fallback>
      </mc:AlternateContent>
    </p:spTree>
    <p:extLst>
      <p:ext uri="{BB962C8B-B14F-4D97-AF65-F5344CB8AC3E}">
        <p14:creationId xmlns:p14="http://schemas.microsoft.com/office/powerpoint/2010/main" val="3783283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6 L 0.12787 0.01736 L 0.12787 -0.2581 L -0.00026 -0.2581 L 0.00039 -0.24329 " pathEditMode="relative" rAng="0" ptsTypes="AAAAAA">
                                      <p:cBhvr>
                                        <p:cTn id="6" dur="3000" fill="hold"/>
                                        <p:tgtEl>
                                          <p:spTgt spid="35"/>
                                        </p:tgtEl>
                                        <p:attrNameLst>
                                          <p:attrName>ppt_x</p:attrName>
                                          <p:attrName>ppt_y</p:attrName>
                                        </p:attrNameLst>
                                      </p:cBhvr>
                                      <p:rCtr x="6406" y="-12130"/>
                                    </p:animMotion>
                                  </p:childTnLst>
                                </p:cTn>
                              </p:par>
                              <p:par>
                                <p:cTn id="7" presetID="0" presetClass="path" presetSubtype="0" repeatCount="indefinite" fill="hold" grpId="0" nodeType="withEffect">
                                  <p:stCondLst>
                                    <p:cond delay="300"/>
                                  </p:stCondLst>
                                  <p:childTnLst>
                                    <p:animMotion origin="layout" path="M -0.00026 0.00093 L -0.00026 0.01736 L 0.12787 0.01736 L 0.12787 -0.2581 L -0.00026 -0.2581 L 0.00039 -0.24329 " pathEditMode="relative" rAng="0" ptsTypes="AAAAAA">
                                      <p:cBhvr>
                                        <p:cTn id="8" dur="3000" fill="hold"/>
                                        <p:tgtEl>
                                          <p:spTgt spid="41"/>
                                        </p:tgtEl>
                                        <p:attrNameLst>
                                          <p:attrName>ppt_x</p:attrName>
                                          <p:attrName>ppt_y</p:attrName>
                                        </p:attrNameLst>
                                      </p:cBhvr>
                                      <p:rCtr x="6406" y="-12130"/>
                                    </p:animMotion>
                                  </p:childTnLst>
                                </p:cTn>
                              </p:par>
                              <p:par>
                                <p:cTn id="9" presetID="0" presetClass="path" presetSubtype="0" repeatCount="indefinite" fill="hold" grpId="0" nodeType="withEffect">
                                  <p:stCondLst>
                                    <p:cond delay="600"/>
                                  </p:stCondLst>
                                  <p:childTnLst>
                                    <p:animMotion origin="layout" path="M -0.00026 0.00093 L -0.00026 0.01736 L 0.12787 0.01736 L 0.12787 -0.2581 L -0.00026 -0.2581 L 0.00039 -0.24329 " pathEditMode="relative" rAng="0" ptsTypes="AAAAAA">
                                      <p:cBhvr>
                                        <p:cTn id="10" dur="3000" fill="hold"/>
                                        <p:tgtEl>
                                          <p:spTgt spid="42"/>
                                        </p:tgtEl>
                                        <p:attrNameLst>
                                          <p:attrName>ppt_x</p:attrName>
                                          <p:attrName>ppt_y</p:attrName>
                                        </p:attrNameLst>
                                      </p:cBhvr>
                                      <p:rCtr x="6406" y="-12130"/>
                                    </p:animMotion>
                                  </p:childTnLst>
                                </p:cTn>
                              </p:par>
                              <p:par>
                                <p:cTn id="11" presetID="0" presetClass="path" presetSubtype="0" repeatCount="indefinite" fill="hold" grpId="0" nodeType="withEffect">
                                  <p:stCondLst>
                                    <p:cond delay="900"/>
                                  </p:stCondLst>
                                  <p:childTnLst>
                                    <p:animMotion origin="layout" path="M -0.00026 0.00093 L -0.00026 0.01736 L 0.12787 0.01736 L 0.12787 -0.2581 L -0.00026 -0.2581 L 0.00039 -0.24329 " pathEditMode="relative" rAng="0" ptsTypes="AAAAAA">
                                      <p:cBhvr>
                                        <p:cTn id="12" dur="3000" fill="hold"/>
                                        <p:tgtEl>
                                          <p:spTgt spid="43"/>
                                        </p:tgtEl>
                                        <p:attrNameLst>
                                          <p:attrName>ppt_x</p:attrName>
                                          <p:attrName>ppt_y</p:attrName>
                                        </p:attrNameLst>
                                      </p:cBhvr>
                                      <p:rCtr x="6406" y="-12130"/>
                                    </p:animMotion>
                                  </p:childTnLst>
                                </p:cTn>
                              </p:par>
                              <p:par>
                                <p:cTn id="13" presetID="0" presetClass="path" presetSubtype="0" repeatCount="indefinite" fill="hold" grpId="0" nodeType="withEffect">
                                  <p:stCondLst>
                                    <p:cond delay="1200"/>
                                  </p:stCondLst>
                                  <p:childTnLst>
                                    <p:animMotion origin="layout" path="M -0.00026 0.00093 L -0.00026 0.01736 L 0.12787 0.01736 L 0.12787 -0.2581 L -0.00026 -0.2581 L 0.00039 -0.24329 " pathEditMode="relative" rAng="0" ptsTypes="AAAAAA">
                                      <p:cBhvr>
                                        <p:cTn id="14" dur="3000" fill="hold"/>
                                        <p:tgtEl>
                                          <p:spTgt spid="44"/>
                                        </p:tgtEl>
                                        <p:attrNameLst>
                                          <p:attrName>ppt_x</p:attrName>
                                          <p:attrName>ppt_y</p:attrName>
                                        </p:attrNameLst>
                                      </p:cBhvr>
                                      <p:rCtr x="6406" y="-12130"/>
                                    </p:animMotion>
                                  </p:childTnLst>
                                </p:cTn>
                              </p:par>
                              <p:par>
                                <p:cTn id="15" presetID="0" presetClass="path" presetSubtype="0" repeatCount="indefinite" fill="hold" grpId="0" nodeType="withEffect">
                                  <p:stCondLst>
                                    <p:cond delay="1500"/>
                                  </p:stCondLst>
                                  <p:childTnLst>
                                    <p:animMotion origin="layout" path="M -0.00026 0.00093 L -0.00026 0.01736 L 0.12787 0.01736 L 0.12787 -0.2581 L -0.00026 -0.2581 L 0.00039 -0.24329 " pathEditMode="relative" rAng="0" ptsTypes="AAAAAA">
                                      <p:cBhvr>
                                        <p:cTn id="16" dur="3000" fill="hold"/>
                                        <p:tgtEl>
                                          <p:spTgt spid="45"/>
                                        </p:tgtEl>
                                        <p:attrNameLst>
                                          <p:attrName>ppt_x</p:attrName>
                                          <p:attrName>ppt_y</p:attrName>
                                        </p:attrNameLst>
                                      </p:cBhvr>
                                      <p:rCtr x="6406" y="-12130"/>
                                    </p:animMotion>
                                  </p:childTnLst>
                                </p:cTn>
                              </p:par>
                              <p:par>
                                <p:cTn id="17" presetID="0" presetClass="path" presetSubtype="0" repeatCount="indefinite" fill="hold" grpId="0" nodeType="withEffect">
                                  <p:stCondLst>
                                    <p:cond delay="1800"/>
                                  </p:stCondLst>
                                  <p:childTnLst>
                                    <p:animMotion origin="layout" path="M -0.00026 0.00093 L -0.00026 0.01736 L 0.12787 0.01736 L 0.12787 -0.2581 L -0.00026 -0.2581 L 0.00039 -0.24329 " pathEditMode="relative" rAng="0" ptsTypes="AAAAAA">
                                      <p:cBhvr>
                                        <p:cTn id="18" dur="3000" fill="hold"/>
                                        <p:tgtEl>
                                          <p:spTgt spid="49"/>
                                        </p:tgtEl>
                                        <p:attrNameLst>
                                          <p:attrName>ppt_x</p:attrName>
                                          <p:attrName>ppt_y</p:attrName>
                                        </p:attrNameLst>
                                      </p:cBhvr>
                                      <p:rCtr x="6406" y="-12130"/>
                                    </p:animMotion>
                                  </p:childTnLst>
                                </p:cTn>
                              </p:par>
                              <p:par>
                                <p:cTn id="19" presetID="0" presetClass="path" presetSubtype="0" repeatCount="indefinite" fill="hold" grpId="0" nodeType="withEffect">
                                  <p:stCondLst>
                                    <p:cond delay="2100"/>
                                  </p:stCondLst>
                                  <p:childTnLst>
                                    <p:animMotion origin="layout" path="M -0.00026 0.00093 L -0.00026 0.01736 L 0.12787 0.01736 L 0.12787 -0.2581 L -0.00026 -0.2581 L 0.00039 -0.24329 " pathEditMode="relative" rAng="0" ptsTypes="AAAAAA">
                                      <p:cBhvr>
                                        <p:cTn id="20" dur="3000" fill="hold"/>
                                        <p:tgtEl>
                                          <p:spTgt spid="50"/>
                                        </p:tgtEl>
                                        <p:attrNameLst>
                                          <p:attrName>ppt_x</p:attrName>
                                          <p:attrName>ppt_y</p:attrName>
                                        </p:attrNameLst>
                                      </p:cBhvr>
                                      <p:rCtr x="6406" y="-12130"/>
                                    </p:animMotion>
                                  </p:childTnLst>
                                </p:cTn>
                              </p:par>
                              <p:par>
                                <p:cTn id="21" presetID="0" presetClass="path" presetSubtype="0" repeatCount="indefinite" fill="hold" grpId="0" nodeType="withEffect">
                                  <p:stCondLst>
                                    <p:cond delay="2400"/>
                                  </p:stCondLst>
                                  <p:childTnLst>
                                    <p:animMotion origin="layout" path="M -0.00026 0.00093 L -0.00026 0.01736 L 0.12787 0.01736 L 0.12787 -0.2581 L -0.00026 -0.2581 L 0.00039 -0.24329 " pathEditMode="relative" rAng="0" ptsTypes="AAAAAA">
                                      <p:cBhvr>
                                        <p:cTn id="22" dur="3000" fill="hold"/>
                                        <p:tgtEl>
                                          <p:spTgt spid="52"/>
                                        </p:tgtEl>
                                        <p:attrNameLst>
                                          <p:attrName>ppt_x</p:attrName>
                                          <p:attrName>ppt_y</p:attrName>
                                        </p:attrNameLst>
                                      </p:cBhvr>
                                      <p:rCtr x="6406" y="-12130"/>
                                    </p:animMotion>
                                  </p:childTnLst>
                                </p:cTn>
                              </p:par>
                              <p:par>
                                <p:cTn id="23" presetID="0" presetClass="path" presetSubtype="0" repeatCount="indefinite" fill="hold" grpId="0" nodeType="withEffect">
                                  <p:stCondLst>
                                    <p:cond delay="2700"/>
                                  </p:stCondLst>
                                  <p:childTnLst>
                                    <p:animMotion origin="layout" path="M -0.00026 0.00093 L -0.00026 0.01736 L 0.12787 0.01736 L 0.12787 -0.2581 L -0.00026 -0.2581 L 0.00039 -0.24329 " pathEditMode="relative" rAng="0" ptsTypes="AAAAAA">
                                      <p:cBhvr>
                                        <p:cTn id="24" dur="3000" fill="hold"/>
                                        <p:tgtEl>
                                          <p:spTgt spid="53"/>
                                        </p:tgtEl>
                                        <p:attrNameLst>
                                          <p:attrName>ppt_x</p:attrName>
                                          <p:attrName>ppt_y</p:attrName>
                                        </p:attrNameLst>
                                      </p:cBhvr>
                                      <p:rCtr x="6406" y="-1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animBg="1"/>
      <p:bldP spid="42" grpId="0" animBg="1"/>
      <p:bldP spid="43" grpId="0" animBg="1"/>
      <p:bldP spid="44" grpId="0" animBg="1"/>
      <p:bldP spid="45" grpId="0" animBg="1"/>
      <p:bldP spid="49" grpId="0" animBg="1"/>
      <p:bldP spid="50" grpId="0" animBg="1"/>
      <p:bldP spid="52"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9" name="Picture 2048">
            <a:extLst>
              <a:ext uri="{FF2B5EF4-FFF2-40B4-BE49-F238E27FC236}">
                <a16:creationId xmlns:a16="http://schemas.microsoft.com/office/drawing/2014/main" id="{89FF0D1E-9CE2-4093-BFEE-795EB82E4D20}"/>
              </a:ext>
            </a:extLst>
          </p:cNvPr>
          <p:cNvPicPr>
            <a:picLocks noChangeAspect="1"/>
          </p:cNvPicPr>
          <p:nvPr/>
        </p:nvPicPr>
        <p:blipFill>
          <a:blip r:embed="rId2"/>
          <a:stretch>
            <a:fillRect/>
          </a:stretch>
        </p:blipFill>
        <p:spPr>
          <a:xfrm>
            <a:off x="8853707" y="4318501"/>
            <a:ext cx="1980703" cy="2066544"/>
          </a:xfrm>
          <a:prstGeom prst="rect">
            <a:avLst/>
          </a:prstGeom>
        </p:spPr>
      </p:pic>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sp>
        <p:nvSpPr>
          <p:cNvPr id="180" name="TextBox 179">
            <a:extLst>
              <a:ext uri="{FF2B5EF4-FFF2-40B4-BE49-F238E27FC236}">
                <a16:creationId xmlns:a16="http://schemas.microsoft.com/office/drawing/2014/main" id="{2CB2B7C8-B897-BD4C-8CA2-CE1752AF2ADD}"/>
              </a:ext>
            </a:extLst>
          </p:cNvPr>
          <p:cNvSpPr txBox="1"/>
          <p:nvPr/>
        </p:nvSpPr>
        <p:spPr>
          <a:xfrm>
            <a:off x="4978563" y="208776"/>
            <a:ext cx="3107618"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2: </a:t>
            </a:r>
            <a:r>
              <a:rPr lang="en-US" sz="2400" dirty="0">
                <a:latin typeface="Bebas Neue" panose="020B0606020202050201" pitchFamily="34" charset="0"/>
                <a:cs typeface="Segoe UI Light" panose="020B0502040204020203" pitchFamily="34" charset="0"/>
              </a:rPr>
              <a:t>Increase Voltage</a:t>
            </a:r>
          </a:p>
        </p:txBody>
      </p:sp>
      <p:sp>
        <p:nvSpPr>
          <p:cNvPr id="181" name="TextBox 180">
            <a:extLst>
              <a:ext uri="{FF2B5EF4-FFF2-40B4-BE49-F238E27FC236}">
                <a16:creationId xmlns:a16="http://schemas.microsoft.com/office/drawing/2014/main" id="{287125C7-3578-B640-9747-B20E706F8843}"/>
              </a:ext>
            </a:extLst>
          </p:cNvPr>
          <p:cNvSpPr txBox="1"/>
          <p:nvPr/>
        </p:nvSpPr>
        <p:spPr>
          <a:xfrm>
            <a:off x="8318983" y="208776"/>
            <a:ext cx="3752307" cy="461665"/>
          </a:xfrm>
          <a:prstGeom prst="rect">
            <a:avLst/>
          </a:prstGeom>
          <a:noFill/>
        </p:spPr>
        <p:txBody>
          <a:bodyPr wrap="square" tIns="45720" bIns="45720" rtlCol="0">
            <a:spAutoFit/>
          </a:bodyPr>
          <a:lstStyle>
            <a:defPPr>
              <a:defRPr lang="en-US"/>
            </a:defPPr>
            <a:lvl1pPr algn="ctr">
              <a:defRPr sz="2400" b="1">
                <a:latin typeface="Bebas Neue" panose="020B0606020202050201" pitchFamily="34" charset="0"/>
                <a:cs typeface="Segoe UI Light" panose="020B0502040204020203" pitchFamily="34" charset="0"/>
              </a:defRPr>
            </a:lvl1pPr>
          </a:lstStyle>
          <a:p>
            <a:r>
              <a:rPr lang="en-US" dirty="0"/>
              <a:t>Circuit 3: Decrease Resistance</a:t>
            </a:r>
          </a:p>
        </p:txBody>
      </p:sp>
      <p:grpSp>
        <p:nvGrpSpPr>
          <p:cNvPr id="11" name="Group 10"/>
          <p:cNvGrpSpPr/>
          <p:nvPr/>
        </p:nvGrpSpPr>
        <p:grpSpPr>
          <a:xfrm>
            <a:off x="5686996" y="1281022"/>
            <a:ext cx="1640278" cy="3022762"/>
            <a:chOff x="4038600" y="1371600"/>
            <a:chExt cx="1943419" cy="3581400"/>
          </a:xfrm>
        </p:grpSpPr>
        <p:grpSp>
          <p:nvGrpSpPr>
            <p:cNvPr id="12" name="Group 11"/>
            <p:cNvGrpSpPr/>
            <p:nvPr/>
          </p:nvGrpSpPr>
          <p:grpSpPr>
            <a:xfrm>
              <a:off x="4038600" y="1371600"/>
              <a:ext cx="1943419" cy="3581400"/>
              <a:chOff x="4038600" y="1371600"/>
              <a:chExt cx="1943419" cy="3581400"/>
            </a:xfrm>
          </p:grpSpPr>
          <p:pic>
            <p:nvPicPr>
              <p:cNvPr id="14"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38600" y="1371600"/>
                <a:ext cx="1943419" cy="3581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Freeform 14"/>
              <p:cNvSpPr/>
              <p:nvPr/>
            </p:nvSpPr>
            <p:spPr>
              <a:xfrm>
                <a:off x="5029200" y="4269179"/>
                <a:ext cx="801584" cy="669003"/>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3" name="Oval 12"/>
            <p:cNvSpPr/>
            <p:nvPr/>
          </p:nvSpPr>
          <p:spPr>
            <a:xfrm>
              <a:off x="4205782" y="2114550"/>
              <a:ext cx="914400"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9" name="Arc 8"/>
          <p:cNvSpPr/>
          <p:nvPr/>
        </p:nvSpPr>
        <p:spPr>
          <a:xfrm rot="21352101">
            <a:off x="5815602" y="36057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7" name="Arc 16"/>
          <p:cNvSpPr/>
          <p:nvPr/>
        </p:nvSpPr>
        <p:spPr>
          <a:xfrm rot="965317">
            <a:off x="5725901" y="362900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 name="Arc 17"/>
          <p:cNvSpPr/>
          <p:nvPr/>
        </p:nvSpPr>
        <p:spPr>
          <a:xfrm rot="329333">
            <a:off x="5758523" y="362075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92" name="Straight Arrow Connector 91">
            <a:extLst>
              <a:ext uri="{FF2B5EF4-FFF2-40B4-BE49-F238E27FC236}">
                <a16:creationId xmlns:a16="http://schemas.microsoft.com/office/drawing/2014/main" id="{C2BE2A6E-2D88-8E46-A6D6-ED5294A909A4}"/>
              </a:ext>
            </a:extLst>
          </p:cNvPr>
          <p:cNvCxnSpPr>
            <a:cxnSpLocks/>
          </p:cNvCxnSpPr>
          <p:nvPr/>
        </p:nvCxnSpPr>
        <p:spPr>
          <a:xfrm>
            <a:off x="5706707" y="2158230"/>
            <a:ext cx="0" cy="1645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72FFDD84-2438-7649-9CFB-3A0B7460453F}"/>
              </a:ext>
            </a:extLst>
          </p:cNvPr>
          <p:cNvSpPr txBox="1"/>
          <p:nvPr/>
        </p:nvSpPr>
        <p:spPr>
          <a:xfrm>
            <a:off x="3803214" y="2698053"/>
            <a:ext cx="1850081" cy="600164"/>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Increased water </a:t>
            </a:r>
          </a:p>
          <a:p>
            <a:pPr algn="r"/>
            <a:r>
              <a:rPr lang="en-US" sz="1100" dirty="0">
                <a:solidFill>
                  <a:srgbClr val="002060"/>
                </a:solidFill>
                <a:latin typeface="Segoe Condensed" panose="020B0606040200020203" pitchFamily="34" charset="0"/>
              </a:rPr>
              <a:t>pressure </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(more voltage)</a:t>
            </a:r>
            <a:endParaRPr lang="en-US" sz="1100" dirty="0">
              <a:solidFill>
                <a:srgbClr val="002060"/>
              </a:solidFill>
              <a:latin typeface="Segoe Condensed" panose="020B0606040200020203" pitchFamily="34" charset="0"/>
            </a:endParaRPr>
          </a:p>
        </p:txBody>
      </p:sp>
      <p:sp>
        <p:nvSpPr>
          <p:cNvPr id="94" name="TextBox 93">
            <a:extLst>
              <a:ext uri="{FF2B5EF4-FFF2-40B4-BE49-F238E27FC236}">
                <a16:creationId xmlns:a16="http://schemas.microsoft.com/office/drawing/2014/main" id="{3D917860-FAA9-4C44-B2BA-032F9E122506}"/>
              </a:ext>
            </a:extLst>
          </p:cNvPr>
          <p:cNvSpPr txBox="1"/>
          <p:nvPr/>
        </p:nvSpPr>
        <p:spPr>
          <a:xfrm>
            <a:off x="6841818" y="3569108"/>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3" name="Straight Connector 162">
            <a:extLst>
              <a:ext uri="{FF2B5EF4-FFF2-40B4-BE49-F238E27FC236}">
                <a16:creationId xmlns:a16="http://schemas.microsoft.com/office/drawing/2014/main" id="{DAD7F580-BE31-454B-B90D-853281BF8EA3}"/>
              </a:ext>
            </a:extLst>
          </p:cNvPr>
          <p:cNvCxnSpPr>
            <a:cxnSpLocks/>
          </p:cNvCxnSpPr>
          <p:nvPr/>
        </p:nvCxnSpPr>
        <p:spPr>
          <a:xfrm flipH="1">
            <a:off x="6507135" y="3117390"/>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4" name="TextBox 163">
            <a:extLst>
              <a:ext uri="{FF2B5EF4-FFF2-40B4-BE49-F238E27FC236}">
                <a16:creationId xmlns:a16="http://schemas.microsoft.com/office/drawing/2014/main" id="{81648505-2385-1148-B0C1-44E48A309E71}"/>
              </a:ext>
            </a:extLst>
          </p:cNvPr>
          <p:cNvSpPr txBox="1"/>
          <p:nvPr/>
        </p:nvSpPr>
        <p:spPr>
          <a:xfrm>
            <a:off x="6841818" y="2892850"/>
            <a:ext cx="1516252"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Hole size (resistance)</a:t>
            </a:r>
            <a:br>
              <a:rPr lang="en-US" sz="1100" dirty="0">
                <a:solidFill>
                  <a:srgbClr val="002060"/>
                </a:solidFill>
                <a:latin typeface="Segoe Condensed" panose="020B0606040200020203" pitchFamily="34" charset="0"/>
              </a:rPr>
            </a:br>
            <a:r>
              <a:rPr lang="en-US" sz="1100" dirty="0">
                <a:solidFill>
                  <a:srgbClr val="002060"/>
                </a:solidFill>
                <a:latin typeface="Segoe Condensed" panose="020B0606040200020203" pitchFamily="34" charset="0"/>
              </a:rPr>
              <a:t>held constant</a:t>
            </a:r>
          </a:p>
        </p:txBody>
      </p:sp>
      <p:grpSp>
        <p:nvGrpSpPr>
          <p:cNvPr id="2" name="Group 1"/>
          <p:cNvGrpSpPr/>
          <p:nvPr/>
        </p:nvGrpSpPr>
        <p:grpSpPr>
          <a:xfrm>
            <a:off x="6673505" y="1813756"/>
            <a:ext cx="1691860" cy="738664"/>
            <a:chOff x="6673505" y="2310273"/>
            <a:chExt cx="1691860" cy="738664"/>
          </a:xfrm>
        </p:grpSpPr>
        <p:cxnSp>
          <p:nvCxnSpPr>
            <p:cNvPr id="187" name="Straight Connector 186">
              <a:extLst>
                <a:ext uri="{FF2B5EF4-FFF2-40B4-BE49-F238E27FC236}">
                  <a16:creationId xmlns:a16="http://schemas.microsoft.com/office/drawing/2014/main" id="{AC0A529C-2CC3-994B-9804-B8074A24F8C2}"/>
                </a:ext>
              </a:extLst>
            </p:cNvPr>
            <p:cNvCxnSpPr>
              <a:cxnSpLocks/>
            </p:cNvCxnSpPr>
            <p:nvPr/>
          </p:nvCxnSpPr>
          <p:spPr>
            <a:xfrm flipH="1">
              <a:off x="6673505" y="2460694"/>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8" name="TextBox 187">
              <a:extLst>
                <a:ext uri="{FF2B5EF4-FFF2-40B4-BE49-F238E27FC236}">
                  <a16:creationId xmlns:a16="http://schemas.microsoft.com/office/drawing/2014/main" id="{30900E7F-14AC-0242-8224-EAA94D2E8723}"/>
                </a:ext>
              </a:extLst>
            </p:cNvPr>
            <p:cNvSpPr txBox="1"/>
            <p:nvPr/>
          </p:nvSpPr>
          <p:spPr>
            <a:xfrm>
              <a:off x="6849113" y="2310273"/>
              <a:ext cx="1516252" cy="738664"/>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050" dirty="0">
                  <a:solidFill>
                    <a:srgbClr val="002060"/>
                  </a:solidFill>
                  <a:latin typeface="Segoe Condensed" panose="020B0606040200020203" pitchFamily="34" charset="0"/>
                </a:rPr>
                <a:t>Increasing the water level, will produce more pressure and “force” out more water (higher current)</a:t>
              </a:r>
            </a:p>
          </p:txBody>
        </p:sp>
      </p:grpSp>
      <p:grpSp>
        <p:nvGrpSpPr>
          <p:cNvPr id="53" name="Group 52">
            <a:extLst>
              <a:ext uri="{FF2B5EF4-FFF2-40B4-BE49-F238E27FC236}">
                <a16:creationId xmlns:a16="http://schemas.microsoft.com/office/drawing/2014/main" id="{77644E29-ABC0-2A4E-9ADE-A2CA58C3386B}"/>
              </a:ext>
            </a:extLst>
          </p:cNvPr>
          <p:cNvGrpSpPr/>
          <p:nvPr/>
        </p:nvGrpSpPr>
        <p:grpSpPr>
          <a:xfrm>
            <a:off x="9289677" y="1300548"/>
            <a:ext cx="1623979" cy="2995345"/>
            <a:chOff x="8774836" y="1881051"/>
            <a:chExt cx="1623979" cy="2995345"/>
          </a:xfrm>
        </p:grpSpPr>
        <p:pic>
          <p:nvPicPr>
            <p:cNvPr id="2054" name="Picture 4"/>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9937"/>
            <a:stretch/>
          </p:blipFill>
          <p:spPr bwMode="auto">
            <a:xfrm>
              <a:off x="8775919" y="1881051"/>
              <a:ext cx="1622896" cy="26935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4" name="Freeform 43"/>
            <p:cNvSpPr/>
            <p:nvPr/>
          </p:nvSpPr>
          <p:spPr>
            <a:xfrm>
              <a:off x="9711692" y="4262508"/>
              <a:ext cx="676551" cy="613888"/>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45" name="Oval 44"/>
            <p:cNvSpPr/>
            <p:nvPr/>
          </p:nvSpPr>
          <p:spPr>
            <a:xfrm>
              <a:off x="8908527" y="3112143"/>
              <a:ext cx="771769" cy="337649"/>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055" name="Oval 2054"/>
            <p:cNvSpPr/>
            <p:nvPr/>
          </p:nvSpPr>
          <p:spPr>
            <a:xfrm>
              <a:off x="9359377" y="4111540"/>
              <a:ext cx="179033" cy="22372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nvGrpSpPr>
            <p:cNvPr id="2056" name="Group 2055"/>
            <p:cNvGrpSpPr/>
            <p:nvPr/>
          </p:nvGrpSpPr>
          <p:grpSpPr>
            <a:xfrm rot="392987">
              <a:off x="8774836" y="4181387"/>
              <a:ext cx="1286724" cy="541250"/>
              <a:chOff x="6870765" y="4422029"/>
              <a:chExt cx="1286724" cy="541250"/>
            </a:xfrm>
          </p:grpSpPr>
          <p:sp>
            <p:nvSpPr>
              <p:cNvPr id="47" name="Arc 46"/>
              <p:cNvSpPr/>
              <p:nvPr/>
            </p:nvSpPr>
            <p:spPr>
              <a:xfrm rot="20826008">
                <a:off x="6953087" y="442202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8" name="Arc 47"/>
              <p:cNvSpPr/>
              <p:nvPr/>
            </p:nvSpPr>
            <p:spPr>
              <a:xfrm rot="21152370">
                <a:off x="6936285" y="442885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49" name="Arc 48"/>
              <p:cNvSpPr/>
              <p:nvPr/>
            </p:nvSpPr>
            <p:spPr>
              <a:xfrm rot="21410711">
                <a:off x="6923848" y="444355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0" name="Arc 49"/>
              <p:cNvSpPr/>
              <p:nvPr/>
            </p:nvSpPr>
            <p:spPr>
              <a:xfrm>
                <a:off x="6901378" y="446424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1" name="Arc 50"/>
              <p:cNvSpPr/>
              <p:nvPr/>
            </p:nvSpPr>
            <p:spPr>
              <a:xfrm rot="289665">
                <a:off x="6897862" y="447467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52" name="Arc 51"/>
              <p:cNvSpPr/>
              <p:nvPr/>
            </p:nvSpPr>
            <p:spPr>
              <a:xfrm rot="289665">
                <a:off x="6870765" y="4493870"/>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cxnSp>
        <p:nvCxnSpPr>
          <p:cNvPr id="165" name="Straight Arrow Connector 164">
            <a:extLst>
              <a:ext uri="{FF2B5EF4-FFF2-40B4-BE49-F238E27FC236}">
                <a16:creationId xmlns:a16="http://schemas.microsoft.com/office/drawing/2014/main" id="{D237B628-77AF-9A45-991D-D2D6B83DB039}"/>
              </a:ext>
            </a:extLst>
          </p:cNvPr>
          <p:cNvCxnSpPr>
            <a:cxnSpLocks/>
          </p:cNvCxnSpPr>
          <p:nvPr/>
        </p:nvCxnSpPr>
        <p:spPr>
          <a:xfrm>
            <a:off x="9319875" y="2791406"/>
            <a:ext cx="0" cy="1032948"/>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6" name="TextBox 165">
            <a:extLst>
              <a:ext uri="{FF2B5EF4-FFF2-40B4-BE49-F238E27FC236}">
                <a16:creationId xmlns:a16="http://schemas.microsoft.com/office/drawing/2014/main" id="{8240510C-575B-B34D-847B-4F88D55A97B2}"/>
              </a:ext>
            </a:extLst>
          </p:cNvPr>
          <p:cNvSpPr txBox="1"/>
          <p:nvPr/>
        </p:nvSpPr>
        <p:spPr>
          <a:xfrm>
            <a:off x="8365365" y="3089196"/>
            <a:ext cx="968504"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Water level held constant</a:t>
            </a:r>
          </a:p>
        </p:txBody>
      </p:sp>
      <p:sp>
        <p:nvSpPr>
          <p:cNvPr id="167" name="TextBox 166">
            <a:extLst>
              <a:ext uri="{FF2B5EF4-FFF2-40B4-BE49-F238E27FC236}">
                <a16:creationId xmlns:a16="http://schemas.microsoft.com/office/drawing/2014/main" id="{99486546-0701-BC44-96C2-E71D18C19030}"/>
              </a:ext>
            </a:extLst>
          </p:cNvPr>
          <p:cNvSpPr txBox="1"/>
          <p:nvPr/>
        </p:nvSpPr>
        <p:spPr>
          <a:xfrm>
            <a:off x="10394829" y="3616237"/>
            <a:ext cx="1850081" cy="261610"/>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flow</a:t>
            </a:r>
          </a:p>
        </p:txBody>
      </p:sp>
      <p:cxnSp>
        <p:nvCxnSpPr>
          <p:cNvPr id="168" name="Straight Connector 167">
            <a:extLst>
              <a:ext uri="{FF2B5EF4-FFF2-40B4-BE49-F238E27FC236}">
                <a16:creationId xmlns:a16="http://schemas.microsoft.com/office/drawing/2014/main" id="{DFAF9C9A-22DF-E542-9325-2A83FC2B064E}"/>
              </a:ext>
            </a:extLst>
          </p:cNvPr>
          <p:cNvCxnSpPr>
            <a:cxnSpLocks/>
          </p:cNvCxnSpPr>
          <p:nvPr/>
        </p:nvCxnSpPr>
        <p:spPr>
          <a:xfrm flipH="1">
            <a:off x="10080939" y="3149274"/>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6F78D889-A321-924C-9746-BD1B128BDC0D}"/>
              </a:ext>
            </a:extLst>
          </p:cNvPr>
          <p:cNvSpPr txBox="1"/>
          <p:nvPr/>
        </p:nvSpPr>
        <p:spPr>
          <a:xfrm>
            <a:off x="10415622" y="2924734"/>
            <a:ext cx="12733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Resistance decreased</a:t>
            </a:r>
          </a:p>
          <a:p>
            <a:pPr algn="l"/>
            <a:r>
              <a:rPr lang="en-US" sz="1100" dirty="0">
                <a:solidFill>
                  <a:srgbClr val="002060"/>
                </a:solidFill>
                <a:latin typeface="Segoe Condensed" panose="020B0606040200020203" pitchFamily="34" charset="0"/>
              </a:rPr>
              <a:t>(hole size larger)</a:t>
            </a:r>
          </a:p>
        </p:txBody>
      </p:sp>
      <p:cxnSp>
        <p:nvCxnSpPr>
          <p:cNvPr id="189" name="Straight Connector 188">
            <a:extLst>
              <a:ext uri="{FF2B5EF4-FFF2-40B4-BE49-F238E27FC236}">
                <a16:creationId xmlns:a16="http://schemas.microsoft.com/office/drawing/2014/main" id="{607E21E0-6A76-8C4C-B4E0-EFD138E8B966}"/>
              </a:ext>
            </a:extLst>
          </p:cNvPr>
          <p:cNvCxnSpPr>
            <a:cxnSpLocks/>
          </p:cNvCxnSpPr>
          <p:nvPr/>
        </p:nvCxnSpPr>
        <p:spPr>
          <a:xfrm flipH="1">
            <a:off x="10244611" y="2556537"/>
            <a:ext cx="113508" cy="60423"/>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0" name="TextBox 189">
            <a:extLst>
              <a:ext uri="{FF2B5EF4-FFF2-40B4-BE49-F238E27FC236}">
                <a16:creationId xmlns:a16="http://schemas.microsoft.com/office/drawing/2014/main" id="{93766A9B-23B3-384C-8068-4DDDC6A5765D}"/>
              </a:ext>
            </a:extLst>
          </p:cNvPr>
          <p:cNvSpPr txBox="1"/>
          <p:nvPr/>
        </p:nvSpPr>
        <p:spPr>
          <a:xfrm>
            <a:off x="10420219" y="2406116"/>
            <a:ext cx="1012226"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Water level same as Circuit 1</a:t>
            </a:r>
          </a:p>
        </p:txBody>
      </p:sp>
      <p:grpSp>
        <p:nvGrpSpPr>
          <p:cNvPr id="5" name="Group 4">
            <a:extLst>
              <a:ext uri="{FF2B5EF4-FFF2-40B4-BE49-F238E27FC236}">
                <a16:creationId xmlns:a16="http://schemas.microsoft.com/office/drawing/2014/main" id="{FAF7C5B7-EC29-4C2C-8DF6-FAD6BC684680}"/>
              </a:ext>
            </a:extLst>
          </p:cNvPr>
          <p:cNvGrpSpPr/>
          <p:nvPr/>
        </p:nvGrpSpPr>
        <p:grpSpPr>
          <a:xfrm>
            <a:off x="5076344" y="693652"/>
            <a:ext cx="3480821" cy="1017373"/>
            <a:chOff x="5076344" y="693652"/>
            <a:chExt cx="3480821" cy="1017373"/>
          </a:xfrm>
        </p:grpSpPr>
        <p:grpSp>
          <p:nvGrpSpPr>
            <p:cNvPr id="203" name="Group 202">
              <a:extLst>
                <a:ext uri="{FF2B5EF4-FFF2-40B4-BE49-F238E27FC236}">
                  <a16:creationId xmlns:a16="http://schemas.microsoft.com/office/drawing/2014/main" id="{0E16C65B-51FF-4F0C-A50B-0717A2564D86}"/>
                </a:ext>
              </a:extLst>
            </p:cNvPr>
            <p:cNvGrpSpPr/>
            <p:nvPr/>
          </p:nvGrpSpPr>
          <p:grpSpPr>
            <a:xfrm>
              <a:off x="5120328" y="1204799"/>
              <a:ext cx="1294103" cy="506226"/>
              <a:chOff x="5725901" y="4102239"/>
              <a:chExt cx="1294103" cy="506226"/>
            </a:xfrm>
          </p:grpSpPr>
          <p:sp>
            <p:nvSpPr>
              <p:cNvPr id="205" name="Arc 204">
                <a:extLst>
                  <a:ext uri="{FF2B5EF4-FFF2-40B4-BE49-F238E27FC236}">
                    <a16:creationId xmlns:a16="http://schemas.microsoft.com/office/drawing/2014/main" id="{80EFD8D8-C2D3-4430-9634-45FCF4C5B11B}"/>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6" name="Arc 205">
                <a:extLst>
                  <a:ext uri="{FF2B5EF4-FFF2-40B4-BE49-F238E27FC236}">
                    <a16:creationId xmlns:a16="http://schemas.microsoft.com/office/drawing/2014/main" id="{E44672C1-B6B7-4D71-A7F2-B5CADC0F45E6}"/>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7" name="Arc 206">
                <a:extLst>
                  <a:ext uri="{FF2B5EF4-FFF2-40B4-BE49-F238E27FC236}">
                    <a16:creationId xmlns:a16="http://schemas.microsoft.com/office/drawing/2014/main" id="{A332DFD1-9A74-4938-BCBB-1CF31275B842}"/>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09" name="Arc 208">
                <a:extLst>
                  <a:ext uri="{FF2B5EF4-FFF2-40B4-BE49-F238E27FC236}">
                    <a16:creationId xmlns:a16="http://schemas.microsoft.com/office/drawing/2014/main" id="{CC5CC161-5A2B-4392-96C2-B39FC61DA305}"/>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0" name="Arc 209">
                <a:extLst>
                  <a:ext uri="{FF2B5EF4-FFF2-40B4-BE49-F238E27FC236}">
                    <a16:creationId xmlns:a16="http://schemas.microsoft.com/office/drawing/2014/main" id="{2A8ECC28-B5F0-4764-ABAE-3504539425B6}"/>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grpSp>
          <p:nvGrpSpPr>
            <p:cNvPr id="4" name="Group 3">
              <a:extLst>
                <a:ext uri="{FF2B5EF4-FFF2-40B4-BE49-F238E27FC236}">
                  <a16:creationId xmlns:a16="http://schemas.microsoft.com/office/drawing/2014/main" id="{A2F7A793-800E-4932-B00B-3BD5405C3B76}"/>
                </a:ext>
              </a:extLst>
            </p:cNvPr>
            <p:cNvGrpSpPr/>
            <p:nvPr/>
          </p:nvGrpSpPr>
          <p:grpSpPr>
            <a:xfrm>
              <a:off x="5076344" y="693652"/>
              <a:ext cx="3480821" cy="642084"/>
              <a:chOff x="5076344" y="693652"/>
              <a:chExt cx="3480821" cy="642084"/>
            </a:xfrm>
          </p:grpSpPr>
          <p:pic>
            <p:nvPicPr>
              <p:cNvPr id="25" name="Graphic 24" descr="Watering pot outline">
                <a:extLst>
                  <a:ext uri="{FF2B5EF4-FFF2-40B4-BE49-F238E27FC236}">
                    <a16:creationId xmlns:a16="http://schemas.microsoft.com/office/drawing/2014/main" id="{472C352D-7BB3-4C56-BF97-8FFFD2D83A17}"/>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5076344" y="693652"/>
                <a:ext cx="914400" cy="635523"/>
              </a:xfrm>
              <a:prstGeom prst="rect">
                <a:avLst/>
              </a:prstGeom>
            </p:spPr>
          </p:pic>
          <p:cxnSp>
            <p:nvCxnSpPr>
              <p:cNvPr id="212" name="Straight Connector 211">
                <a:extLst>
                  <a:ext uri="{FF2B5EF4-FFF2-40B4-BE49-F238E27FC236}">
                    <a16:creationId xmlns:a16="http://schemas.microsoft.com/office/drawing/2014/main" id="{072F8B45-665A-46B7-95BA-6A275CF24F85}"/>
                  </a:ext>
                </a:extLst>
              </p:cNvPr>
              <p:cNvCxnSpPr>
                <a:cxnSpLocks/>
              </p:cNvCxnSpPr>
              <p:nvPr/>
            </p:nvCxnSpPr>
            <p:spPr>
              <a:xfrm flipH="1">
                <a:off x="6258428" y="1038634"/>
                <a:ext cx="215462" cy="73912"/>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3" name="TextBox 212">
                <a:extLst>
                  <a:ext uri="{FF2B5EF4-FFF2-40B4-BE49-F238E27FC236}">
                    <a16:creationId xmlns:a16="http://schemas.microsoft.com/office/drawing/2014/main" id="{3BBBFDB0-E5D5-44BF-AFDA-5F1FEA778DA0}"/>
                  </a:ext>
                </a:extLst>
              </p:cNvPr>
              <p:cNvSpPr txBox="1"/>
              <p:nvPr/>
            </p:nvSpPr>
            <p:spPr>
              <a:xfrm>
                <a:off x="6619523" y="827905"/>
                <a:ext cx="1937642" cy="507831"/>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900" dirty="0">
                    <a:solidFill>
                      <a:srgbClr val="002060"/>
                    </a:solidFill>
                    <a:latin typeface="Segoe Condensed" panose="020B0606040200020203" pitchFamily="34" charset="0"/>
                  </a:rPr>
                  <a:t>Water level (pressure) is held constant by adding same amount of to tank as is exiting at bottom through the hole.</a:t>
                </a:r>
              </a:p>
            </p:txBody>
          </p:sp>
        </p:grpSp>
      </p:grpSp>
      <p:pic>
        <p:nvPicPr>
          <p:cNvPr id="214" name="Graphic 213" descr="Watering pot outline">
            <a:extLst>
              <a:ext uri="{FF2B5EF4-FFF2-40B4-BE49-F238E27FC236}">
                <a16:creationId xmlns:a16="http://schemas.microsoft.com/office/drawing/2014/main" id="{4CAF6F4C-C072-4C40-ABEC-6BD3753319DA}"/>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b="30498"/>
          <a:stretch/>
        </p:blipFill>
        <p:spPr>
          <a:xfrm>
            <a:off x="8540597" y="719970"/>
            <a:ext cx="914400" cy="635523"/>
          </a:xfrm>
          <a:prstGeom prst="rect">
            <a:avLst/>
          </a:prstGeom>
        </p:spPr>
      </p:pic>
      <p:grpSp>
        <p:nvGrpSpPr>
          <p:cNvPr id="215" name="Group 214">
            <a:extLst>
              <a:ext uri="{FF2B5EF4-FFF2-40B4-BE49-F238E27FC236}">
                <a16:creationId xmlns:a16="http://schemas.microsoft.com/office/drawing/2014/main" id="{26AE7040-D0D5-45BF-9AA9-C848B7514E2B}"/>
              </a:ext>
            </a:extLst>
          </p:cNvPr>
          <p:cNvGrpSpPr/>
          <p:nvPr/>
        </p:nvGrpSpPr>
        <p:grpSpPr>
          <a:xfrm>
            <a:off x="8584581" y="1231117"/>
            <a:ext cx="1294103" cy="506226"/>
            <a:chOff x="5725901" y="4102239"/>
            <a:chExt cx="1294103" cy="506226"/>
          </a:xfrm>
        </p:grpSpPr>
        <p:sp>
          <p:nvSpPr>
            <p:cNvPr id="216" name="Arc 215">
              <a:extLst>
                <a:ext uri="{FF2B5EF4-FFF2-40B4-BE49-F238E27FC236}">
                  <a16:creationId xmlns:a16="http://schemas.microsoft.com/office/drawing/2014/main" id="{9AD7BF75-18C2-4043-BBBB-DBA685457FEF}"/>
                </a:ext>
              </a:extLst>
            </p:cNvPr>
            <p:cNvSpPr/>
            <p:nvPr/>
          </p:nvSpPr>
          <p:spPr>
            <a:xfrm rot="21352101">
              <a:off x="5815602" y="4102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7" name="Arc 216">
              <a:extLst>
                <a:ext uri="{FF2B5EF4-FFF2-40B4-BE49-F238E27FC236}">
                  <a16:creationId xmlns:a16="http://schemas.microsoft.com/office/drawing/2014/main" id="{E28B6D90-7079-4C1E-BA94-8EBEDCE1510B}"/>
                </a:ext>
              </a:extLst>
            </p:cNvPr>
            <p:cNvSpPr/>
            <p:nvPr/>
          </p:nvSpPr>
          <p:spPr>
            <a:xfrm rot="965317">
              <a:off x="5725901" y="4125522"/>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8" name="Arc 217">
              <a:extLst>
                <a:ext uri="{FF2B5EF4-FFF2-40B4-BE49-F238E27FC236}">
                  <a16:creationId xmlns:a16="http://schemas.microsoft.com/office/drawing/2014/main" id="{64C183AC-788A-46C2-84E8-455AD62CA515}"/>
                </a:ext>
              </a:extLst>
            </p:cNvPr>
            <p:cNvSpPr/>
            <p:nvPr/>
          </p:nvSpPr>
          <p:spPr>
            <a:xfrm rot="329333">
              <a:off x="5758523" y="4117275"/>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19" name="Arc 218">
              <a:extLst>
                <a:ext uri="{FF2B5EF4-FFF2-40B4-BE49-F238E27FC236}">
                  <a16:creationId xmlns:a16="http://schemas.microsoft.com/office/drawing/2014/main" id="{43A77780-EDF1-40D0-856F-A1C4EAEA5B6B}"/>
                </a:ext>
              </a:extLst>
            </p:cNvPr>
            <p:cNvSpPr/>
            <p:nvPr/>
          </p:nvSpPr>
          <p:spPr>
            <a:xfrm rot="461309">
              <a:off x="5771226" y="4139056"/>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220" name="Arc 219">
              <a:extLst>
                <a:ext uri="{FF2B5EF4-FFF2-40B4-BE49-F238E27FC236}">
                  <a16:creationId xmlns:a16="http://schemas.microsoft.com/office/drawing/2014/main" id="{A0503CA6-291A-4D24-9931-FB2C758ED51C}"/>
                </a:ext>
              </a:extLst>
            </p:cNvPr>
            <p:cNvSpPr/>
            <p:nvPr/>
          </p:nvSpPr>
          <p:spPr>
            <a:xfrm>
              <a:off x="5783926" y="4104131"/>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grpSp>
      <p:sp>
        <p:nvSpPr>
          <p:cNvPr id="222" name="Arc 221">
            <a:extLst>
              <a:ext uri="{FF2B5EF4-FFF2-40B4-BE49-F238E27FC236}">
                <a16:creationId xmlns:a16="http://schemas.microsoft.com/office/drawing/2014/main" id="{C664B63F-A65E-49D2-A631-657A3723F549}"/>
              </a:ext>
            </a:extLst>
          </p:cNvPr>
          <p:cNvSpPr/>
          <p:nvPr/>
        </p:nvSpPr>
        <p:spPr>
          <a:xfrm rot="21039630">
            <a:off x="8690980" y="1215898"/>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cxnSp>
        <p:nvCxnSpPr>
          <p:cNvPr id="223" name="Straight Connector 222">
            <a:extLst>
              <a:ext uri="{FF2B5EF4-FFF2-40B4-BE49-F238E27FC236}">
                <a16:creationId xmlns:a16="http://schemas.microsoft.com/office/drawing/2014/main" id="{46D68CD3-F903-4935-9452-D5B00E0F3F16}"/>
              </a:ext>
            </a:extLst>
          </p:cNvPr>
          <p:cNvCxnSpPr>
            <a:cxnSpLocks/>
          </p:cNvCxnSpPr>
          <p:nvPr/>
        </p:nvCxnSpPr>
        <p:spPr>
          <a:xfrm flipH="1" flipV="1">
            <a:off x="8328785" y="934281"/>
            <a:ext cx="268729" cy="7385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25" name="TextBox 224">
            <a:extLst>
              <a:ext uri="{FF2B5EF4-FFF2-40B4-BE49-F238E27FC236}">
                <a16:creationId xmlns:a16="http://schemas.microsoft.com/office/drawing/2014/main" id="{7AD6C554-4928-47E3-A7F0-C267D1597C22}"/>
              </a:ext>
            </a:extLst>
          </p:cNvPr>
          <p:cNvSpPr txBox="1"/>
          <p:nvPr/>
        </p:nvSpPr>
        <p:spPr>
          <a:xfrm>
            <a:off x="924997" y="208776"/>
            <a:ext cx="3180824" cy="461665"/>
          </a:xfrm>
          <a:prstGeom prst="rect">
            <a:avLst/>
          </a:prstGeom>
          <a:noFill/>
        </p:spPr>
        <p:txBody>
          <a:bodyPr wrap="square" tIns="45720" bIns="45720" rtlCol="0">
            <a:spAutoFit/>
          </a:bodyPr>
          <a:lstStyle/>
          <a:p>
            <a:pPr algn="ctr"/>
            <a:r>
              <a:rPr lang="en-US" sz="2400" b="1" dirty="0">
                <a:latin typeface="Bebas Neue" panose="020B0606020202050201" pitchFamily="34" charset="0"/>
                <a:cs typeface="Segoe UI Light" panose="020B0502040204020203" pitchFamily="34" charset="0"/>
              </a:rPr>
              <a:t>Circuit 1: </a:t>
            </a:r>
            <a:r>
              <a:rPr lang="en-US" sz="2400" dirty="0">
                <a:latin typeface="Bebas Neue" panose="020B0606020202050201" pitchFamily="34" charset="0"/>
                <a:cs typeface="Segoe UI Light" panose="020B0502040204020203" pitchFamily="34" charset="0"/>
              </a:rPr>
              <a:t>Basic Circuit</a:t>
            </a:r>
          </a:p>
        </p:txBody>
      </p:sp>
      <p:sp>
        <p:nvSpPr>
          <p:cNvPr id="179" name="Arc 178">
            <a:extLst>
              <a:ext uri="{FF2B5EF4-FFF2-40B4-BE49-F238E27FC236}">
                <a16:creationId xmlns:a16="http://schemas.microsoft.com/office/drawing/2014/main" id="{2A3C5790-CD95-4264-88FE-F50D0BB02688}"/>
              </a:ext>
            </a:extLst>
          </p:cNvPr>
          <p:cNvSpPr/>
          <p:nvPr/>
        </p:nvSpPr>
        <p:spPr>
          <a:xfrm rot="21218995">
            <a:off x="5848062" y="358524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sp>
        <p:nvSpPr>
          <p:cNvPr id="182" name="Arc 181">
            <a:extLst>
              <a:ext uri="{FF2B5EF4-FFF2-40B4-BE49-F238E27FC236}">
                <a16:creationId xmlns:a16="http://schemas.microsoft.com/office/drawing/2014/main" id="{3E66329C-DB71-497E-A32D-7D728EFCCB74}"/>
              </a:ext>
            </a:extLst>
          </p:cNvPr>
          <p:cNvSpPr/>
          <p:nvPr/>
        </p:nvSpPr>
        <p:spPr>
          <a:xfrm rot="21039630">
            <a:off x="5226618" y="1187239"/>
            <a:ext cx="1204402" cy="469409"/>
          </a:xfrm>
          <a:prstGeom prst="arc">
            <a:avLst>
              <a:gd name="adj1" fmla="val 16200000"/>
              <a:gd name="adj2" fmla="val 20434838"/>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002060"/>
              </a:solidFill>
            </a:endParaRP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7"/>
          <a:stretch>
            <a:fillRect/>
          </a:stretch>
        </p:blipFill>
        <p:spPr>
          <a:xfrm>
            <a:off x="1444251" y="4332442"/>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1238989" y="623877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1238989" y="4476451"/>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127423" y="4291278"/>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127423" y="6023774"/>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1908992" y="440246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1898461" y="604556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3287366" y="521413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2081825" y="4842418"/>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2250491" y="5173326"/>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1665711" y="612224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9D989AE-2E31-4C82-BB28-A6AFD7373334}"/>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TextBox 250">
            <a:extLst>
              <a:ext uri="{FF2B5EF4-FFF2-40B4-BE49-F238E27FC236}">
                <a16:creationId xmlns:a16="http://schemas.microsoft.com/office/drawing/2014/main" id="{6F49BBEC-115F-4325-8361-052DBEEE5234}"/>
              </a:ext>
            </a:extLst>
          </p:cNvPr>
          <p:cNvSpPr txBox="1"/>
          <p:nvPr/>
        </p:nvSpPr>
        <p:spPr>
          <a:xfrm>
            <a:off x="9355860" y="4384616"/>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252" name="TextBox 251">
            <a:extLst>
              <a:ext uri="{FF2B5EF4-FFF2-40B4-BE49-F238E27FC236}">
                <a16:creationId xmlns:a16="http://schemas.microsoft.com/office/drawing/2014/main" id="{A5433256-9B97-4577-8268-C88A795C729A}"/>
              </a:ext>
            </a:extLst>
          </p:cNvPr>
          <p:cNvSpPr txBox="1"/>
          <p:nvPr/>
        </p:nvSpPr>
        <p:spPr>
          <a:xfrm>
            <a:off x="9362261" y="6027712"/>
            <a:ext cx="942535" cy="261610"/>
          </a:xfrm>
          <a:prstGeom prst="rect">
            <a:avLst/>
          </a:prstGeom>
          <a:noFill/>
        </p:spPr>
        <p:txBody>
          <a:bodyPr wrap="square" rtlCol="0">
            <a:spAutoFit/>
          </a:bodyPr>
          <a:lstStyle/>
          <a:p>
            <a:r>
              <a:rPr lang="en-US" sz="1100" dirty="0">
                <a:latin typeface="Segoe Condensed" panose="020B0606040200020203" pitchFamily="34" charset="0"/>
              </a:rPr>
              <a:t>1.5V</a:t>
            </a:r>
          </a:p>
        </p:txBody>
      </p:sp>
      <p:sp>
        <p:nvSpPr>
          <p:cNvPr id="253" name="TextBox 252">
            <a:extLst>
              <a:ext uri="{FF2B5EF4-FFF2-40B4-BE49-F238E27FC236}">
                <a16:creationId xmlns:a16="http://schemas.microsoft.com/office/drawing/2014/main" id="{6A3D7F03-8F65-41A5-AC2C-4F92BC9721CC}"/>
              </a:ext>
            </a:extLst>
          </p:cNvPr>
          <p:cNvSpPr txBox="1"/>
          <p:nvPr/>
        </p:nvSpPr>
        <p:spPr>
          <a:xfrm>
            <a:off x="10751166" y="5196285"/>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50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254" name="Arc 253">
            <a:extLst>
              <a:ext uri="{FF2B5EF4-FFF2-40B4-BE49-F238E27FC236}">
                <a16:creationId xmlns:a16="http://schemas.microsoft.com/office/drawing/2014/main" id="{D183DF35-28A7-4E4F-A061-CB204C4B1B91}"/>
              </a:ext>
            </a:extLst>
          </p:cNvPr>
          <p:cNvSpPr/>
          <p:nvPr/>
        </p:nvSpPr>
        <p:spPr>
          <a:xfrm rot="4105888" flipV="1">
            <a:off x="9545625" y="4890214"/>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255" name="TextBox 254">
            <a:extLst>
              <a:ext uri="{FF2B5EF4-FFF2-40B4-BE49-F238E27FC236}">
                <a16:creationId xmlns:a16="http://schemas.microsoft.com/office/drawing/2014/main" id="{56C9FA67-4CFC-4CC0-8339-20AF733BA13B}"/>
              </a:ext>
            </a:extLst>
          </p:cNvPr>
          <p:cNvSpPr txBox="1"/>
          <p:nvPr/>
        </p:nvSpPr>
        <p:spPr>
          <a:xfrm>
            <a:off x="9714291" y="5221122"/>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sp>
        <p:nvSpPr>
          <p:cNvPr id="256" name="Oval 255">
            <a:extLst>
              <a:ext uri="{FF2B5EF4-FFF2-40B4-BE49-F238E27FC236}">
                <a16:creationId xmlns:a16="http://schemas.microsoft.com/office/drawing/2014/main" id="{2A8E9BB8-EDDE-4C7C-9976-A51A7A3957B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C9F0935D-7F38-4462-998C-F1F6B15765D8}"/>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8078D7D-E307-4C34-9F8E-E2C13EE5B58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C9D5F4A2-CE31-459B-BF4E-21FD1AA01EBD}"/>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96ABEDEE-8333-4767-9E45-CB1261DC5D0C}"/>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AF0B254-CACE-4703-ADE5-49F38E5504BE}"/>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96BE87B3-1176-47F2-AF0E-256414F659FB}"/>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A9CBA5F8-FE3D-442B-9DF3-DF4A5CCE8839}"/>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7FF54D68-01E2-4840-B503-4C8B3641B2B3}"/>
              </a:ext>
            </a:extLst>
          </p:cNvPr>
          <p:cNvSpPr>
            <a:spLocks noChangeAspect="1"/>
          </p:cNvSpPr>
          <p:nvPr/>
        </p:nvSpPr>
        <p:spPr>
          <a:xfrm>
            <a:off x="9129511" y="6104393"/>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a:extLst>
              <a:ext uri="{FF2B5EF4-FFF2-40B4-BE49-F238E27FC236}">
                <a16:creationId xmlns:a16="http://schemas.microsoft.com/office/drawing/2014/main" id="{63918ACA-82D2-48E2-8986-7CEB64CE5805}"/>
              </a:ext>
            </a:extLst>
          </p:cNvPr>
          <p:cNvPicPr>
            <a:picLocks noChangeAspect="1"/>
          </p:cNvPicPr>
          <p:nvPr/>
        </p:nvPicPr>
        <p:blipFill>
          <a:blip r:embed="rId8"/>
          <a:stretch>
            <a:fillRect/>
          </a:stretch>
        </p:blipFill>
        <p:spPr>
          <a:xfrm>
            <a:off x="5528324" y="4163570"/>
            <a:ext cx="1328785" cy="2452345"/>
          </a:xfrm>
          <a:prstGeom prst="rect">
            <a:avLst/>
          </a:prstGeom>
        </p:spPr>
      </p:pic>
      <p:pic>
        <p:nvPicPr>
          <p:cNvPr id="23" name="Picture 22">
            <a:extLst>
              <a:ext uri="{FF2B5EF4-FFF2-40B4-BE49-F238E27FC236}">
                <a16:creationId xmlns:a16="http://schemas.microsoft.com/office/drawing/2014/main" id="{51AAE62B-BD77-43E7-9DFD-FA7B56AFCA60}"/>
              </a:ext>
            </a:extLst>
          </p:cNvPr>
          <p:cNvPicPr>
            <a:picLocks noChangeAspect="1"/>
          </p:cNvPicPr>
          <p:nvPr/>
        </p:nvPicPr>
        <p:blipFill>
          <a:blip r:embed="rId9"/>
          <a:stretch>
            <a:fillRect/>
          </a:stretch>
        </p:blipFill>
        <p:spPr>
          <a:xfrm>
            <a:off x="6689632" y="5162942"/>
            <a:ext cx="148063" cy="390634"/>
          </a:xfrm>
          <a:prstGeom prst="rect">
            <a:avLst/>
          </a:prstGeom>
        </p:spPr>
      </p:pic>
      <p:sp>
        <p:nvSpPr>
          <p:cNvPr id="122" name="TextBox 121">
            <a:extLst>
              <a:ext uri="{FF2B5EF4-FFF2-40B4-BE49-F238E27FC236}">
                <a16:creationId xmlns:a16="http://schemas.microsoft.com/office/drawing/2014/main" id="{6125AEF0-3471-4C5E-85BE-A6B37ED5EF75}"/>
              </a:ext>
            </a:extLst>
          </p:cNvPr>
          <p:cNvSpPr txBox="1"/>
          <p:nvPr/>
        </p:nvSpPr>
        <p:spPr>
          <a:xfrm>
            <a:off x="5847254" y="4156003"/>
            <a:ext cx="942535" cy="261610"/>
          </a:xfrm>
          <a:prstGeom prst="rect">
            <a:avLst/>
          </a:prstGeom>
          <a:noFill/>
        </p:spPr>
        <p:txBody>
          <a:bodyPr wrap="square" rtlCol="0">
            <a:spAutoFit/>
          </a:bodyPr>
          <a:lstStyle/>
          <a:p>
            <a:r>
              <a:rPr lang="en-US" sz="1100" dirty="0">
                <a:latin typeface="Segoe Condensed" panose="020B0606040200020203" pitchFamily="34" charset="0"/>
              </a:rPr>
              <a:t>0V</a:t>
            </a:r>
          </a:p>
        </p:txBody>
      </p:sp>
      <p:sp>
        <p:nvSpPr>
          <p:cNvPr id="123" name="TextBox 122">
            <a:extLst>
              <a:ext uri="{FF2B5EF4-FFF2-40B4-BE49-F238E27FC236}">
                <a16:creationId xmlns:a16="http://schemas.microsoft.com/office/drawing/2014/main" id="{8D3C5186-E897-4FBB-85F4-94BF15F67D9D}"/>
              </a:ext>
            </a:extLst>
          </p:cNvPr>
          <p:cNvSpPr txBox="1"/>
          <p:nvPr/>
        </p:nvSpPr>
        <p:spPr>
          <a:xfrm>
            <a:off x="5835337" y="6317377"/>
            <a:ext cx="942535" cy="261610"/>
          </a:xfrm>
          <a:prstGeom prst="rect">
            <a:avLst/>
          </a:prstGeom>
          <a:noFill/>
        </p:spPr>
        <p:txBody>
          <a:bodyPr wrap="square" rtlCol="0">
            <a:spAutoFit/>
          </a:bodyPr>
          <a:lstStyle/>
          <a:p>
            <a:r>
              <a:rPr lang="en-US" sz="1100" dirty="0">
                <a:latin typeface="Segoe Condensed" panose="020B0606040200020203" pitchFamily="34" charset="0"/>
              </a:rPr>
              <a:t>3V</a:t>
            </a:r>
          </a:p>
        </p:txBody>
      </p:sp>
      <p:sp>
        <p:nvSpPr>
          <p:cNvPr id="124" name="TextBox 123">
            <a:extLst>
              <a:ext uri="{FF2B5EF4-FFF2-40B4-BE49-F238E27FC236}">
                <a16:creationId xmlns:a16="http://schemas.microsoft.com/office/drawing/2014/main" id="{2395DB3F-B2F6-4E3B-9A22-E8F22035004C}"/>
              </a:ext>
            </a:extLst>
          </p:cNvPr>
          <p:cNvSpPr txBox="1"/>
          <p:nvPr/>
        </p:nvSpPr>
        <p:spPr>
          <a:xfrm>
            <a:off x="6768732" y="5220968"/>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25" name="Arc 124">
            <a:extLst>
              <a:ext uri="{FF2B5EF4-FFF2-40B4-BE49-F238E27FC236}">
                <a16:creationId xmlns:a16="http://schemas.microsoft.com/office/drawing/2014/main" id="{1A82EB3C-A605-47A9-93FE-E59A0F6ED9B1}"/>
              </a:ext>
            </a:extLst>
          </p:cNvPr>
          <p:cNvSpPr/>
          <p:nvPr/>
        </p:nvSpPr>
        <p:spPr>
          <a:xfrm rot="5400000" flipV="1">
            <a:off x="5789700" y="4964136"/>
            <a:ext cx="1022605" cy="708133"/>
          </a:xfrm>
          <a:prstGeom prst="arc">
            <a:avLst>
              <a:gd name="adj1" fmla="val 18300862"/>
              <a:gd name="adj2" fmla="val 11480831"/>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6" name="TextBox 125">
            <a:extLst>
              <a:ext uri="{FF2B5EF4-FFF2-40B4-BE49-F238E27FC236}">
                <a16:creationId xmlns:a16="http://schemas.microsoft.com/office/drawing/2014/main" id="{5DAB1DA0-4650-4D53-89C2-6183F957C64B}"/>
              </a:ext>
            </a:extLst>
          </p:cNvPr>
          <p:cNvSpPr txBox="1"/>
          <p:nvPr/>
        </p:nvSpPr>
        <p:spPr>
          <a:xfrm>
            <a:off x="5997631" y="5214135"/>
            <a:ext cx="82078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30mA</a:t>
            </a:r>
          </a:p>
        </p:txBody>
      </p:sp>
      <p:cxnSp>
        <p:nvCxnSpPr>
          <p:cNvPr id="127" name="Straight Arrow Connector 126">
            <a:extLst>
              <a:ext uri="{FF2B5EF4-FFF2-40B4-BE49-F238E27FC236}">
                <a16:creationId xmlns:a16="http://schemas.microsoft.com/office/drawing/2014/main" id="{D77B82C8-BEBD-4BF5-B7A0-E5EF52DAC75E}"/>
              </a:ext>
            </a:extLst>
          </p:cNvPr>
          <p:cNvCxnSpPr>
            <a:cxnSpLocks/>
          </p:cNvCxnSpPr>
          <p:nvPr/>
        </p:nvCxnSpPr>
        <p:spPr>
          <a:xfrm>
            <a:off x="5502261" y="4230210"/>
            <a:ext cx="0" cy="2254996"/>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AAAA5EA6-88FF-413F-A3B2-2C9C3F51E31D}"/>
              </a:ext>
            </a:extLst>
          </p:cNvPr>
          <p:cNvSpPr txBox="1"/>
          <p:nvPr/>
        </p:nvSpPr>
        <p:spPr>
          <a:xfrm>
            <a:off x="4163186" y="4878448"/>
            <a:ext cx="1313563" cy="769441"/>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Stack two batteries in series to increase electrical pressure </a:t>
            </a:r>
            <a:r>
              <a:rPr lang="en-US" sz="1000" dirty="0">
                <a:solidFill>
                  <a:srgbClr val="002060"/>
                </a:solidFill>
                <a:latin typeface="Segoe Condensed" panose="020B0606040200020203" pitchFamily="34" charset="0"/>
              </a:rPr>
              <a:t>(more voltage)</a:t>
            </a:r>
          </a:p>
        </p:txBody>
      </p:sp>
      <p:cxnSp>
        <p:nvCxnSpPr>
          <p:cNvPr id="130" name="Straight Connector 129">
            <a:extLst>
              <a:ext uri="{FF2B5EF4-FFF2-40B4-BE49-F238E27FC236}">
                <a16:creationId xmlns:a16="http://schemas.microsoft.com/office/drawing/2014/main" id="{EA4AD9CC-7475-4A5A-B29F-D693A42FC3D8}"/>
              </a:ext>
            </a:extLst>
          </p:cNvPr>
          <p:cNvCxnSpPr>
            <a:cxnSpLocks/>
          </p:cNvCxnSpPr>
          <p:nvPr/>
        </p:nvCxnSpPr>
        <p:spPr>
          <a:xfrm flipH="1">
            <a:off x="6929799" y="5051219"/>
            <a:ext cx="133039" cy="18528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CEA69074-8F0F-4F52-A905-8827E92DE923}"/>
              </a:ext>
            </a:extLst>
          </p:cNvPr>
          <p:cNvSpPr txBox="1"/>
          <p:nvPr/>
        </p:nvSpPr>
        <p:spPr>
          <a:xfrm>
            <a:off x="6926935" y="4613499"/>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held constant</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cxnSp>
        <p:nvCxnSpPr>
          <p:cNvPr id="133" name="Straight Connector 132">
            <a:extLst>
              <a:ext uri="{FF2B5EF4-FFF2-40B4-BE49-F238E27FC236}">
                <a16:creationId xmlns:a16="http://schemas.microsoft.com/office/drawing/2014/main" id="{AD61AFFB-A22A-426F-8508-D86EF1C9C568}"/>
              </a:ext>
            </a:extLst>
          </p:cNvPr>
          <p:cNvCxnSpPr>
            <a:cxnSpLocks/>
          </p:cNvCxnSpPr>
          <p:nvPr/>
        </p:nvCxnSpPr>
        <p:spPr>
          <a:xfrm flipH="1" flipV="1">
            <a:off x="6280330" y="5475745"/>
            <a:ext cx="94986" cy="48397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175EBDE0-8D45-4EA3-B3DF-13F7483ECC7A}"/>
              </a:ext>
            </a:extLst>
          </p:cNvPr>
          <p:cNvSpPr txBox="1"/>
          <p:nvPr/>
        </p:nvSpPr>
        <p:spPr>
          <a:xfrm>
            <a:off x="6011915" y="5915105"/>
            <a:ext cx="957735" cy="569387"/>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a:t>
            </a:r>
          </a:p>
          <a:p>
            <a:r>
              <a:rPr lang="en-US" sz="1100" dirty="0">
                <a:solidFill>
                  <a:srgbClr val="002060"/>
                </a:solidFill>
                <a:latin typeface="Segoe Condensed" panose="020B0606040200020203" pitchFamily="34" charset="0"/>
              </a:rPr>
              <a:t>current</a:t>
            </a:r>
          </a:p>
          <a:p>
            <a:r>
              <a:rPr lang="en-US" sz="800" dirty="0">
                <a:solidFill>
                  <a:srgbClr val="002060"/>
                </a:solidFill>
                <a:latin typeface="Segoe Condensed" panose="020B0606040200020203" pitchFamily="34" charset="0"/>
              </a:rPr>
              <a:t>(double Circuit 1)</a:t>
            </a:r>
          </a:p>
        </p:txBody>
      </p:sp>
      <p:cxnSp>
        <p:nvCxnSpPr>
          <p:cNvPr id="137" name="Straight Connector 136">
            <a:extLst>
              <a:ext uri="{FF2B5EF4-FFF2-40B4-BE49-F238E27FC236}">
                <a16:creationId xmlns:a16="http://schemas.microsoft.com/office/drawing/2014/main" id="{51CB2DD1-4047-417F-A836-D0670EAA6B3E}"/>
              </a:ext>
            </a:extLst>
          </p:cNvPr>
          <p:cNvCxnSpPr>
            <a:cxnSpLocks/>
          </p:cNvCxnSpPr>
          <p:nvPr/>
        </p:nvCxnSpPr>
        <p:spPr>
          <a:xfrm flipH="1" flipV="1">
            <a:off x="9997431" y="5459027"/>
            <a:ext cx="93794" cy="43064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6A1B2C21-C913-465B-A881-2223E3BE8FB5}"/>
              </a:ext>
            </a:extLst>
          </p:cNvPr>
          <p:cNvCxnSpPr>
            <a:cxnSpLocks/>
          </p:cNvCxnSpPr>
          <p:nvPr/>
        </p:nvCxnSpPr>
        <p:spPr>
          <a:xfrm flipH="1">
            <a:off x="10890533" y="5067300"/>
            <a:ext cx="120367" cy="170707"/>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42" name="TextBox 141">
            <a:extLst>
              <a:ext uri="{FF2B5EF4-FFF2-40B4-BE49-F238E27FC236}">
                <a16:creationId xmlns:a16="http://schemas.microsoft.com/office/drawing/2014/main" id="{F41BE827-98C9-4ABF-A1B3-89C76A381B6F}"/>
              </a:ext>
            </a:extLst>
          </p:cNvPr>
          <p:cNvSpPr txBox="1"/>
          <p:nvPr/>
        </p:nvSpPr>
        <p:spPr>
          <a:xfrm>
            <a:off x="10926332" y="4613499"/>
            <a:ext cx="1221234"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decreased</a:t>
            </a:r>
            <a:br>
              <a:rPr lang="en-US" sz="1100" dirty="0">
                <a:solidFill>
                  <a:srgbClr val="002060"/>
                </a:solidFill>
                <a:latin typeface="Segoe Condensed" panose="020B0606040200020203" pitchFamily="34" charset="0"/>
              </a:rPr>
            </a:br>
            <a:r>
              <a:rPr lang="en-US" sz="1000" dirty="0">
                <a:solidFill>
                  <a:srgbClr val="002060"/>
                </a:solidFill>
                <a:latin typeface="Segoe Condensed" panose="020B0606040200020203" pitchFamily="34" charset="0"/>
              </a:rPr>
              <a:t>(half of Circuit 1)</a:t>
            </a:r>
            <a:endParaRPr lang="en-US" sz="1100" dirty="0">
              <a:solidFill>
                <a:srgbClr val="002060"/>
              </a:solidFill>
              <a:latin typeface="Segoe Condensed" panose="020B0606040200020203" pitchFamily="34" charset="0"/>
            </a:endParaRPr>
          </a:p>
        </p:txBody>
      </p:sp>
      <p:cxnSp>
        <p:nvCxnSpPr>
          <p:cNvPr id="143" name="Straight Arrow Connector 142">
            <a:extLst>
              <a:ext uri="{FF2B5EF4-FFF2-40B4-BE49-F238E27FC236}">
                <a16:creationId xmlns:a16="http://schemas.microsoft.com/office/drawing/2014/main" id="{8429942D-45FC-4B93-BFEA-2C0F538967CB}"/>
              </a:ext>
            </a:extLst>
          </p:cNvPr>
          <p:cNvCxnSpPr>
            <a:cxnSpLocks/>
          </p:cNvCxnSpPr>
          <p:nvPr/>
        </p:nvCxnSpPr>
        <p:spPr>
          <a:xfrm>
            <a:off x="8853707" y="4442797"/>
            <a:ext cx="0" cy="1732920"/>
          </a:xfrm>
          <a:prstGeom prst="straightConnector1">
            <a:avLst/>
          </a:prstGeom>
          <a:ln>
            <a:solidFill>
              <a:srgbClr val="00206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68F7D5D5-62A7-4CB1-AB30-E31DD99D10DE}"/>
              </a:ext>
            </a:extLst>
          </p:cNvPr>
          <p:cNvSpPr txBox="1"/>
          <p:nvPr/>
        </p:nvSpPr>
        <p:spPr>
          <a:xfrm>
            <a:off x="7796922" y="4921747"/>
            <a:ext cx="1063726" cy="584775"/>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Voltage level held constant</a:t>
            </a:r>
          </a:p>
          <a:p>
            <a:pPr algn="r"/>
            <a:r>
              <a:rPr lang="en-US" sz="1000" dirty="0">
                <a:solidFill>
                  <a:srgbClr val="002060"/>
                </a:solidFill>
                <a:latin typeface="Segoe Condensed" panose="020B0606040200020203" pitchFamily="34" charset="0"/>
              </a:rPr>
              <a:t>(same as Circuit 1)</a:t>
            </a:r>
            <a:endParaRPr lang="en-US" sz="1100" dirty="0">
              <a:solidFill>
                <a:srgbClr val="002060"/>
              </a:solidFill>
              <a:latin typeface="Segoe Condensed" panose="020B0606040200020203" pitchFamily="34" charset="0"/>
            </a:endParaRPr>
          </a:p>
        </p:txBody>
      </p:sp>
      <p:sp>
        <p:nvSpPr>
          <p:cNvPr id="146" name="Oval 145">
            <a:extLst>
              <a:ext uri="{FF2B5EF4-FFF2-40B4-BE49-F238E27FC236}">
                <a16:creationId xmlns:a16="http://schemas.microsoft.com/office/drawing/2014/main" id="{3A069672-8E81-4089-B814-80D2061046B2}"/>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60A2912D-F35A-49AB-91DE-49B66FB331E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E521A983-4356-4F42-A702-E9799BB56CE6}"/>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216B09A-355B-4492-9C3C-F7175521302F}"/>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25FE2A16-B966-4AB9-90E0-28D77DB475F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57C63C0D-D249-474E-973E-6E1A44EF082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7F4019C9-2C9F-482F-B212-5538AA2D475D}"/>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a:extLst>
              <a:ext uri="{FF2B5EF4-FFF2-40B4-BE49-F238E27FC236}">
                <a16:creationId xmlns:a16="http://schemas.microsoft.com/office/drawing/2014/main" id="{1614D723-044B-43D3-8B34-2F559759488B}"/>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a:extLst>
              <a:ext uri="{FF2B5EF4-FFF2-40B4-BE49-F238E27FC236}">
                <a16:creationId xmlns:a16="http://schemas.microsoft.com/office/drawing/2014/main" id="{5E71B5B2-EA64-4944-910F-459923D48FA4}"/>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a:extLst>
              <a:ext uri="{FF2B5EF4-FFF2-40B4-BE49-F238E27FC236}">
                <a16:creationId xmlns:a16="http://schemas.microsoft.com/office/drawing/2014/main" id="{C212742E-F6CE-46B8-99EB-AC1C7DBDAB9C}"/>
              </a:ext>
            </a:extLst>
          </p:cNvPr>
          <p:cNvSpPr>
            <a:spLocks noChangeAspect="1"/>
          </p:cNvSpPr>
          <p:nvPr/>
        </p:nvSpPr>
        <p:spPr>
          <a:xfrm>
            <a:off x="5701027" y="639405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6" name="TextBox 155">
            <a:extLst>
              <a:ext uri="{FF2B5EF4-FFF2-40B4-BE49-F238E27FC236}">
                <a16:creationId xmlns:a16="http://schemas.microsoft.com/office/drawing/2014/main" id="{B2A6B193-7A92-438C-8C93-47BB3ECD11C3}"/>
              </a:ext>
            </a:extLst>
          </p:cNvPr>
          <p:cNvSpPr txBox="1"/>
          <p:nvPr/>
        </p:nvSpPr>
        <p:spPr>
          <a:xfrm>
            <a:off x="9669248" y="5872775"/>
            <a:ext cx="1328785" cy="384721"/>
          </a:xfrm>
          <a:prstGeom prst="rect">
            <a:avLst/>
          </a:prstGeom>
          <a:noFill/>
        </p:spPr>
        <p:txBody>
          <a:bodyPr wrap="square" rtlCol="0">
            <a:spAutoFit/>
          </a:bodyPr>
          <a:lstStyle/>
          <a:p>
            <a:r>
              <a:rPr lang="en-US" sz="1100" dirty="0">
                <a:solidFill>
                  <a:srgbClr val="002060"/>
                </a:solidFill>
                <a:latin typeface="Segoe Condensed" panose="020B0606040200020203" pitchFamily="34" charset="0"/>
              </a:rPr>
              <a:t>Increased current</a:t>
            </a:r>
          </a:p>
          <a:p>
            <a:r>
              <a:rPr lang="en-US" sz="800" dirty="0">
                <a:solidFill>
                  <a:srgbClr val="002060"/>
                </a:solidFill>
                <a:latin typeface="Segoe Condensed" panose="020B0606040200020203" pitchFamily="34" charset="0"/>
              </a:rPr>
              <a:t>(double Circuit 1)</a:t>
            </a:r>
          </a:p>
        </p:txBody>
      </p:sp>
      <p:grpSp>
        <p:nvGrpSpPr>
          <p:cNvPr id="159" name="Group 158">
            <a:extLst>
              <a:ext uri="{FF2B5EF4-FFF2-40B4-BE49-F238E27FC236}">
                <a16:creationId xmlns:a16="http://schemas.microsoft.com/office/drawing/2014/main" id="{C2DC330E-AB54-4C40-8D80-7FE773081C62}"/>
              </a:ext>
            </a:extLst>
          </p:cNvPr>
          <p:cNvGrpSpPr/>
          <p:nvPr/>
        </p:nvGrpSpPr>
        <p:grpSpPr>
          <a:xfrm>
            <a:off x="1794847" y="922624"/>
            <a:ext cx="1678691" cy="3161490"/>
            <a:chOff x="4038602" y="1416646"/>
            <a:chExt cx="1943420" cy="3660055"/>
          </a:xfrm>
        </p:grpSpPr>
        <p:grpSp>
          <p:nvGrpSpPr>
            <p:cNvPr id="160" name="Group 159">
              <a:extLst>
                <a:ext uri="{FF2B5EF4-FFF2-40B4-BE49-F238E27FC236}">
                  <a16:creationId xmlns:a16="http://schemas.microsoft.com/office/drawing/2014/main" id="{4E50E954-181D-4057-9251-E58C0EE53F37}"/>
                </a:ext>
              </a:extLst>
            </p:cNvPr>
            <p:cNvGrpSpPr/>
            <p:nvPr/>
          </p:nvGrpSpPr>
          <p:grpSpPr>
            <a:xfrm>
              <a:off x="4038602" y="1416646"/>
              <a:ext cx="1943420" cy="3660055"/>
              <a:chOff x="4038601" y="1416646"/>
              <a:chExt cx="1943419" cy="3660055"/>
            </a:xfrm>
          </p:grpSpPr>
          <p:pic>
            <p:nvPicPr>
              <p:cNvPr id="162" name="Picture 3">
                <a:extLst>
                  <a:ext uri="{FF2B5EF4-FFF2-40B4-BE49-F238E27FC236}">
                    <a16:creationId xmlns:a16="http://schemas.microsoft.com/office/drawing/2014/main" id="{646A714B-BC1C-459A-9D95-48ADCA3EA81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0" name="Freeform 4">
                <a:extLst>
                  <a:ext uri="{FF2B5EF4-FFF2-40B4-BE49-F238E27FC236}">
                    <a16:creationId xmlns:a16="http://schemas.microsoft.com/office/drawing/2014/main" id="{5FC10636-4515-4C93-A8AA-71BFFD0A3CCC}"/>
                  </a:ext>
                </a:extLst>
              </p:cNvPr>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61" name="Oval 160">
              <a:extLst>
                <a:ext uri="{FF2B5EF4-FFF2-40B4-BE49-F238E27FC236}">
                  <a16:creationId xmlns:a16="http://schemas.microsoft.com/office/drawing/2014/main" id="{357CF7AA-AC76-4BB0-8C11-DDD8F3F7EB1D}"/>
                </a:ext>
              </a:extLst>
            </p:cNvPr>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173" name="TextBox 172">
            <a:extLst>
              <a:ext uri="{FF2B5EF4-FFF2-40B4-BE49-F238E27FC236}">
                <a16:creationId xmlns:a16="http://schemas.microsoft.com/office/drawing/2014/main" id="{76000632-CA95-449D-B3A5-864DD663E7BA}"/>
              </a:ext>
            </a:extLst>
          </p:cNvPr>
          <p:cNvSpPr txBox="1"/>
          <p:nvPr/>
        </p:nvSpPr>
        <p:spPr>
          <a:xfrm>
            <a:off x="2959095" y="3284120"/>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174" name="TextBox 173">
            <a:extLst>
              <a:ext uri="{FF2B5EF4-FFF2-40B4-BE49-F238E27FC236}">
                <a16:creationId xmlns:a16="http://schemas.microsoft.com/office/drawing/2014/main" id="{688AD9C9-A320-42D1-BB9A-78D5472AF0AA}"/>
              </a:ext>
            </a:extLst>
          </p:cNvPr>
          <p:cNvSpPr txBox="1"/>
          <p:nvPr/>
        </p:nvSpPr>
        <p:spPr>
          <a:xfrm>
            <a:off x="2965314" y="2555903"/>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175" name="Straight Connector 174">
            <a:extLst>
              <a:ext uri="{FF2B5EF4-FFF2-40B4-BE49-F238E27FC236}">
                <a16:creationId xmlns:a16="http://schemas.microsoft.com/office/drawing/2014/main" id="{40E7A57C-C6D6-4442-9556-9160D20CB439}"/>
              </a:ext>
            </a:extLst>
          </p:cNvPr>
          <p:cNvCxnSpPr>
            <a:cxnSpLocks/>
          </p:cNvCxnSpPr>
          <p:nvPr/>
        </p:nvCxnSpPr>
        <p:spPr>
          <a:xfrm flipH="1">
            <a:off x="2654901" y="2749647"/>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7" name="TextBox 176">
            <a:extLst>
              <a:ext uri="{FF2B5EF4-FFF2-40B4-BE49-F238E27FC236}">
                <a16:creationId xmlns:a16="http://schemas.microsoft.com/office/drawing/2014/main" id="{7DAD5C53-668C-466C-888E-8AA77C87F5FB}"/>
              </a:ext>
            </a:extLst>
          </p:cNvPr>
          <p:cNvSpPr txBox="1"/>
          <p:nvPr/>
        </p:nvSpPr>
        <p:spPr>
          <a:xfrm>
            <a:off x="2965314" y="1014985"/>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185" name="Freeform: Shape 184">
            <a:extLst>
              <a:ext uri="{FF2B5EF4-FFF2-40B4-BE49-F238E27FC236}">
                <a16:creationId xmlns:a16="http://schemas.microsoft.com/office/drawing/2014/main" id="{E1F6DA57-28B9-4727-ABEF-38EAD79ACDA7}"/>
              </a:ext>
            </a:extLst>
          </p:cNvPr>
          <p:cNvSpPr/>
          <p:nvPr/>
        </p:nvSpPr>
        <p:spPr>
          <a:xfrm>
            <a:off x="2767580" y="1178759"/>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08" name="Straight Connector 207">
            <a:extLst>
              <a:ext uri="{FF2B5EF4-FFF2-40B4-BE49-F238E27FC236}">
                <a16:creationId xmlns:a16="http://schemas.microsoft.com/office/drawing/2014/main" id="{43BAE2AB-11B5-4E0C-9DF7-56C4AD788C4B}"/>
              </a:ext>
            </a:extLst>
          </p:cNvPr>
          <p:cNvCxnSpPr>
            <a:cxnSpLocks/>
          </p:cNvCxnSpPr>
          <p:nvPr/>
        </p:nvCxnSpPr>
        <p:spPr>
          <a:xfrm flipH="1">
            <a:off x="1679709" y="3462503"/>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11" name="TextBox 210">
            <a:extLst>
              <a:ext uri="{FF2B5EF4-FFF2-40B4-BE49-F238E27FC236}">
                <a16:creationId xmlns:a16="http://schemas.microsoft.com/office/drawing/2014/main" id="{031A812B-8873-4A9B-BB32-CD5FBE602584}"/>
              </a:ext>
            </a:extLst>
          </p:cNvPr>
          <p:cNvSpPr txBox="1"/>
          <p:nvPr/>
        </p:nvSpPr>
        <p:spPr>
          <a:xfrm>
            <a:off x="652442" y="3281331"/>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221" name="Straight Connector 220">
            <a:extLst>
              <a:ext uri="{FF2B5EF4-FFF2-40B4-BE49-F238E27FC236}">
                <a16:creationId xmlns:a16="http://schemas.microsoft.com/office/drawing/2014/main" id="{D049E2DA-0373-4555-BCC8-9E449B537F93}"/>
              </a:ext>
            </a:extLst>
          </p:cNvPr>
          <p:cNvCxnSpPr>
            <a:cxnSpLocks/>
          </p:cNvCxnSpPr>
          <p:nvPr/>
        </p:nvCxnSpPr>
        <p:spPr>
          <a:xfrm flipH="1">
            <a:off x="1679709" y="241329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32" name="TextBox 231">
            <a:extLst>
              <a:ext uri="{FF2B5EF4-FFF2-40B4-BE49-F238E27FC236}">
                <a16:creationId xmlns:a16="http://schemas.microsoft.com/office/drawing/2014/main" id="{0C02E40E-FD89-44F2-8E53-4A5983017C1E}"/>
              </a:ext>
            </a:extLst>
          </p:cNvPr>
          <p:cNvSpPr txBox="1"/>
          <p:nvPr/>
        </p:nvSpPr>
        <p:spPr>
          <a:xfrm>
            <a:off x="640333" y="223212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3DE1304-EAD0-46F1-BE95-3079E93A3F9A}"/>
                  </a:ext>
                </a:extLst>
              </p:cNvPr>
              <p:cNvSpPr txBox="1"/>
              <p:nvPr/>
            </p:nvSpPr>
            <p:spPr>
              <a:xfrm>
                <a:off x="6902374" y="6247124"/>
                <a:ext cx="1064843" cy="2891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3</m:t>
                          </m:r>
                          <m:r>
                            <a:rPr lang="en-US" sz="1000" b="0" i="1" smtClean="0">
                              <a:latin typeface="Cambria Math" panose="02040503050406030204" pitchFamily="18" charset="0"/>
                            </a:rPr>
                            <m:t>𝑉</m:t>
                          </m:r>
                        </m:num>
                        <m:den>
                          <m:r>
                            <a:rPr lang="en-US" sz="1000" b="0" i="1" smtClean="0">
                              <a:latin typeface="Cambria Math" panose="02040503050406030204" pitchFamily="18" charset="0"/>
                            </a:rPr>
                            <m:t>100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3" name="TextBox 2">
                <a:extLst>
                  <a:ext uri="{FF2B5EF4-FFF2-40B4-BE49-F238E27FC236}">
                    <a16:creationId xmlns:a16="http://schemas.microsoft.com/office/drawing/2014/main" id="{A3DE1304-EAD0-46F1-BE95-3079E93A3F9A}"/>
                  </a:ext>
                </a:extLst>
              </p:cNvPr>
              <p:cNvSpPr txBox="1">
                <a:spLocks noRot="1" noChangeAspect="1" noMove="1" noResize="1" noEditPoints="1" noAdjustHandles="1" noChangeArrowheads="1" noChangeShapeType="1" noTextEdit="1"/>
              </p:cNvSpPr>
              <p:nvPr/>
            </p:nvSpPr>
            <p:spPr>
              <a:xfrm>
                <a:off x="6902374" y="6247124"/>
                <a:ext cx="1064843" cy="289118"/>
              </a:xfrm>
              <a:prstGeom prst="rect">
                <a:avLst/>
              </a:prstGeom>
              <a:blipFill>
                <a:blip r:embed="rId11"/>
                <a:stretch>
                  <a:fillRect l="-2286" t="-2128" r="-2857" b="-170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8C8F2CFC-2121-44CE-8BFF-27B297EBDF8D}"/>
                  </a:ext>
                </a:extLst>
              </p:cNvPr>
              <p:cNvSpPr txBox="1"/>
              <p:nvPr/>
            </p:nvSpPr>
            <p:spPr>
              <a:xfrm>
                <a:off x="2308622" y="5834080"/>
                <a:ext cx="849142" cy="2337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800" b="0" i="1" smtClean="0">
                          <a:latin typeface="Cambria Math" panose="02040503050406030204" pitchFamily="18" charset="0"/>
                        </a:rPr>
                        <m:t>𝐼</m:t>
                      </m:r>
                      <m:r>
                        <a:rPr lang="en-US" sz="800" i="1" smtClean="0">
                          <a:latin typeface="Cambria Math" panose="02040503050406030204" pitchFamily="18" charset="0"/>
                        </a:rPr>
                        <m:t>=</m:t>
                      </m:r>
                      <m:r>
                        <a:rPr lang="en-US" sz="800" b="0" i="1" smtClean="0">
                          <a:latin typeface="Cambria Math" panose="02040503050406030204" pitchFamily="18" charset="0"/>
                        </a:rPr>
                        <m:t> </m:t>
                      </m:r>
                      <m:f>
                        <m:fPr>
                          <m:ctrlPr>
                            <a:rPr lang="en-US" sz="800" b="0" i="1" smtClean="0">
                              <a:latin typeface="Cambria Math" panose="02040503050406030204" pitchFamily="18" charset="0"/>
                            </a:rPr>
                          </m:ctrlPr>
                        </m:fPr>
                        <m:num>
                          <m:r>
                            <a:rPr lang="en-US" sz="800" b="0" i="1" smtClean="0">
                              <a:latin typeface="Cambria Math" panose="02040503050406030204" pitchFamily="18" charset="0"/>
                            </a:rPr>
                            <m:t>1.5</m:t>
                          </m:r>
                          <m:r>
                            <a:rPr lang="en-US" sz="800" b="0" i="1" smtClean="0">
                              <a:latin typeface="Cambria Math" panose="02040503050406030204" pitchFamily="18" charset="0"/>
                            </a:rPr>
                            <m:t>𝑉</m:t>
                          </m:r>
                        </m:num>
                        <m:den>
                          <m:r>
                            <a:rPr lang="en-US" sz="800" b="0" i="1" smtClean="0">
                              <a:latin typeface="Cambria Math" panose="02040503050406030204" pitchFamily="18" charset="0"/>
                            </a:rPr>
                            <m:t>100</m:t>
                          </m:r>
                          <m:r>
                            <m:rPr>
                              <m:nor/>
                            </m:rPr>
                            <a:rPr lang="el-GR" sz="800" dirty="0">
                              <a:latin typeface="Segoe Condensed" panose="020B0606040200020203" pitchFamily="34" charset="0"/>
                            </a:rPr>
                            <m:t>Ω</m:t>
                          </m:r>
                        </m:den>
                      </m:f>
                      <m:r>
                        <a:rPr lang="en-US" sz="800" b="0" i="1" smtClean="0">
                          <a:latin typeface="Cambria Math" panose="02040503050406030204" pitchFamily="18" charset="0"/>
                        </a:rPr>
                        <m:t>=15</m:t>
                      </m:r>
                      <m:r>
                        <a:rPr lang="en-US" sz="800" b="0" i="1" smtClean="0">
                          <a:latin typeface="Cambria Math" panose="02040503050406030204" pitchFamily="18" charset="0"/>
                        </a:rPr>
                        <m:t>𝑚𝐴</m:t>
                      </m:r>
                    </m:oMath>
                  </m:oMathPara>
                </a14:m>
                <a:endParaRPr lang="en-US" sz="800" dirty="0"/>
              </a:p>
            </p:txBody>
          </p:sp>
        </mc:Choice>
        <mc:Fallback xmlns="">
          <p:sp>
            <p:nvSpPr>
              <p:cNvPr id="139" name="TextBox 138">
                <a:extLst>
                  <a:ext uri="{FF2B5EF4-FFF2-40B4-BE49-F238E27FC236}">
                    <a16:creationId xmlns:a16="http://schemas.microsoft.com/office/drawing/2014/main" id="{8C8F2CFC-2121-44CE-8BFF-27B297EBDF8D}"/>
                  </a:ext>
                </a:extLst>
              </p:cNvPr>
              <p:cNvSpPr txBox="1">
                <a:spLocks noRot="1" noChangeAspect="1" noMove="1" noResize="1" noEditPoints="1" noAdjustHandles="1" noChangeArrowheads="1" noChangeShapeType="1" noTextEdit="1"/>
              </p:cNvSpPr>
              <p:nvPr/>
            </p:nvSpPr>
            <p:spPr>
              <a:xfrm>
                <a:off x="2308622" y="5834080"/>
                <a:ext cx="849142" cy="233718"/>
              </a:xfrm>
              <a:prstGeom prst="rect">
                <a:avLst/>
              </a:prstGeom>
              <a:blipFill>
                <a:blip r:embed="rId12"/>
                <a:stretch>
                  <a:fillRect l="-2878" t="-2632" r="-2878"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A46DDAC7-A1A8-44C6-974D-B0A39B2D35E6}"/>
                  </a:ext>
                </a:extLst>
              </p:cNvPr>
              <p:cNvSpPr txBox="1"/>
              <p:nvPr/>
            </p:nvSpPr>
            <p:spPr>
              <a:xfrm>
                <a:off x="10826352" y="5949659"/>
                <a:ext cx="1064843" cy="29219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𝐼</m:t>
                      </m:r>
                      <m:r>
                        <a:rPr lang="en-US" sz="1000" i="1" smtClean="0">
                          <a:latin typeface="Cambria Math" panose="02040503050406030204" pitchFamily="18" charset="0"/>
                        </a:rPr>
                        <m:t>=</m:t>
                      </m:r>
                      <m:r>
                        <a:rPr lang="en-US" sz="1000" b="0" i="1" smtClean="0">
                          <a:latin typeface="Cambria Math" panose="02040503050406030204" pitchFamily="18" charset="0"/>
                        </a:rPr>
                        <m:t> </m:t>
                      </m:r>
                      <m:f>
                        <m:fPr>
                          <m:ctrlPr>
                            <a:rPr lang="en-US" sz="1000" b="0" i="1" smtClean="0">
                              <a:latin typeface="Cambria Math" panose="02040503050406030204" pitchFamily="18" charset="0"/>
                            </a:rPr>
                          </m:ctrlPr>
                        </m:fPr>
                        <m:num>
                          <m:r>
                            <a:rPr lang="en-US" sz="1000" b="0" i="1" smtClean="0">
                              <a:latin typeface="Cambria Math" panose="02040503050406030204" pitchFamily="18" charset="0"/>
                            </a:rPr>
                            <m:t>1.5</m:t>
                          </m:r>
                          <m:r>
                            <a:rPr lang="en-US" sz="1000" b="0" i="1" smtClean="0">
                              <a:latin typeface="Cambria Math" panose="02040503050406030204" pitchFamily="18" charset="0"/>
                            </a:rPr>
                            <m:t>𝑉</m:t>
                          </m:r>
                        </m:num>
                        <m:den>
                          <m:r>
                            <a:rPr lang="en-US" sz="1000" b="0" i="1" smtClean="0">
                              <a:latin typeface="Cambria Math" panose="02040503050406030204" pitchFamily="18" charset="0"/>
                            </a:rPr>
                            <m:t>50</m:t>
                          </m:r>
                          <m:r>
                            <m:rPr>
                              <m:nor/>
                            </m:rPr>
                            <a:rPr lang="el-GR" sz="1000" dirty="0">
                              <a:latin typeface="Segoe Condensed" panose="020B0606040200020203" pitchFamily="34" charset="0"/>
                            </a:rPr>
                            <m:t>Ω</m:t>
                          </m:r>
                        </m:den>
                      </m:f>
                      <m:r>
                        <a:rPr lang="en-US" sz="1000" b="0" i="1" smtClean="0">
                          <a:latin typeface="Cambria Math" panose="02040503050406030204" pitchFamily="18" charset="0"/>
                        </a:rPr>
                        <m:t>=30</m:t>
                      </m:r>
                      <m:r>
                        <a:rPr lang="en-US" sz="1000" b="0" i="1" smtClean="0">
                          <a:latin typeface="Cambria Math" panose="02040503050406030204" pitchFamily="18" charset="0"/>
                        </a:rPr>
                        <m:t>𝑚𝐴</m:t>
                      </m:r>
                    </m:oMath>
                  </m:oMathPara>
                </a14:m>
                <a:endParaRPr lang="en-US" sz="1000" dirty="0"/>
              </a:p>
            </p:txBody>
          </p:sp>
        </mc:Choice>
        <mc:Fallback xmlns="">
          <p:sp>
            <p:nvSpPr>
              <p:cNvPr id="140" name="TextBox 139">
                <a:extLst>
                  <a:ext uri="{FF2B5EF4-FFF2-40B4-BE49-F238E27FC236}">
                    <a16:creationId xmlns:a16="http://schemas.microsoft.com/office/drawing/2014/main" id="{A46DDAC7-A1A8-44C6-974D-B0A39B2D35E6}"/>
                  </a:ext>
                </a:extLst>
              </p:cNvPr>
              <p:cNvSpPr txBox="1">
                <a:spLocks noRot="1" noChangeAspect="1" noMove="1" noResize="1" noEditPoints="1" noAdjustHandles="1" noChangeArrowheads="1" noChangeShapeType="1" noTextEdit="1"/>
              </p:cNvSpPr>
              <p:nvPr/>
            </p:nvSpPr>
            <p:spPr>
              <a:xfrm>
                <a:off x="10826352" y="5949659"/>
                <a:ext cx="1064843" cy="292196"/>
              </a:xfrm>
              <a:prstGeom prst="rect">
                <a:avLst/>
              </a:prstGeom>
              <a:blipFill>
                <a:blip r:embed="rId13"/>
                <a:stretch>
                  <a:fillRect l="-1143" t="-4167" r="-571" b="-14583"/>
                </a:stretch>
              </a:blipFill>
            </p:spPr>
            <p:txBody>
              <a:bodyPr/>
              <a:lstStyle/>
              <a:p>
                <a:r>
                  <a:rPr lang="en-US">
                    <a:noFill/>
                  </a:rPr>
                  <a:t> </a:t>
                </a:r>
              </a:p>
            </p:txBody>
          </p:sp>
        </mc:Fallback>
      </mc:AlternateContent>
    </p:spTree>
    <p:extLst>
      <p:ext uri="{BB962C8B-B14F-4D97-AF65-F5344CB8AC3E}">
        <p14:creationId xmlns:p14="http://schemas.microsoft.com/office/powerpoint/2010/main" val="3711720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3 L -0.00026 0.01737 L 0.12786 0.01737 L 0.12786 -0.2581 L -0.00026 -0.2581 L 0.00039 -0.24328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6 0.00093 L -0.00026 0.01737 L 0.12786 0.01737 L 0.12786 -0.2581 L -0.00026 -0.2581 L 0.00039 -0.24328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6 0.00093 L -0.00026 0.01737 L 0.12786 0.01737 L 0.12786 -0.2581 L -0.00026 -0.2581 L 0.00039 -0.24328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6 0.00093 L -0.00026 0.01737 L 0.12786 0.01737 L 0.12786 -0.2581 L -0.00026 -0.2581 L 0.00039 -0.24328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6 0.00093 L -0.00026 0.01737 L 0.12786 0.01737 L 0.12786 -0.2581 L -0.00026 -0.2581 L 0.00039 -0.24328 " pathEditMode="relative" rAng="0" ptsTypes="AAAAAA">
                                      <p:cBhvr>
                                        <p:cTn id="14" dur="3750" fill="hold"/>
                                        <p:tgtEl>
                                          <p:spTgt spid="200"/>
                                        </p:tgtEl>
                                        <p:attrNameLst>
                                          <p:attrName>ppt_x</p:attrName>
                                          <p:attrName>ppt_y</p:attrName>
                                        </p:attrNameLst>
                                      </p:cBhvr>
                                      <p:rCtr x="6406" y="-12130"/>
                                    </p:animMotion>
                                  </p:childTnLst>
                                </p:cTn>
                              </p:par>
                              <p:par>
                                <p:cTn id="15" presetID="0" presetClass="path" presetSubtype="0" repeatCount="indefinite" fill="hold" grpId="0" nodeType="withEffect">
                                  <p:stCondLst>
                                    <p:cond delay="0"/>
                                  </p:stCondLst>
                                  <p:childTnLst>
                                    <p:animMotion origin="layout" path="M -0.00027 0.00092 L -0.00027 0.01736 L 0.12786 0.01736 L 0.12786 -0.25811 L -0.00027 -0.25811 L 0.00039 -0.24329 " pathEditMode="relative" rAng="0" ptsTypes="AAAAAA">
                                      <p:cBhvr>
                                        <p:cTn id="16" dur="3000" fill="hold"/>
                                        <p:tgtEl>
                                          <p:spTgt spid="246"/>
                                        </p:tgtEl>
                                        <p:attrNameLst>
                                          <p:attrName>ppt_x</p:attrName>
                                          <p:attrName>ppt_y</p:attrName>
                                        </p:attrNameLst>
                                      </p:cBhvr>
                                      <p:rCtr x="6406" y="-12130"/>
                                    </p:animMotion>
                                  </p:childTnLst>
                                </p:cTn>
                              </p:par>
                              <p:par>
                                <p:cTn id="17" presetID="0" presetClass="path" presetSubtype="0" repeatCount="indefinite" fill="hold" grpId="0" nodeType="withEffect">
                                  <p:stCondLst>
                                    <p:cond delay="300"/>
                                  </p:stCondLst>
                                  <p:childTnLst>
                                    <p:animMotion origin="layout" path="M -0.00027 0.00092 L -0.00027 0.01736 L 0.12786 0.01736 L 0.12786 -0.25811 L -0.00027 -0.25811 L 0.00039 -0.24329 " pathEditMode="relative" rAng="0" ptsTypes="AAAAAA">
                                      <p:cBhvr>
                                        <p:cTn id="18" dur="3000" fill="hold"/>
                                        <p:tgtEl>
                                          <p:spTgt spid="256"/>
                                        </p:tgtEl>
                                        <p:attrNameLst>
                                          <p:attrName>ppt_x</p:attrName>
                                          <p:attrName>ppt_y</p:attrName>
                                        </p:attrNameLst>
                                      </p:cBhvr>
                                      <p:rCtr x="6406" y="-12130"/>
                                    </p:animMotion>
                                  </p:childTnLst>
                                </p:cTn>
                              </p:par>
                              <p:par>
                                <p:cTn id="19" presetID="0" presetClass="path" presetSubtype="0" repeatCount="indefinite" fill="hold" grpId="0" nodeType="withEffect">
                                  <p:stCondLst>
                                    <p:cond delay="600"/>
                                  </p:stCondLst>
                                  <p:childTnLst>
                                    <p:animMotion origin="layout" path="M -0.00027 0.00092 L -0.00027 0.01736 L 0.12786 0.01736 L 0.12786 -0.25811 L -0.00027 -0.25811 L 0.00039 -0.24329 " pathEditMode="relative" rAng="0" ptsTypes="AAAAAA">
                                      <p:cBhvr>
                                        <p:cTn id="20" dur="3000" fill="hold"/>
                                        <p:tgtEl>
                                          <p:spTgt spid="257"/>
                                        </p:tgtEl>
                                        <p:attrNameLst>
                                          <p:attrName>ppt_x</p:attrName>
                                          <p:attrName>ppt_y</p:attrName>
                                        </p:attrNameLst>
                                      </p:cBhvr>
                                      <p:rCtr x="6406" y="-12130"/>
                                    </p:animMotion>
                                  </p:childTnLst>
                                </p:cTn>
                              </p:par>
                              <p:par>
                                <p:cTn id="21" presetID="0" presetClass="path" presetSubtype="0" repeatCount="indefinite" fill="hold" grpId="0" nodeType="withEffect">
                                  <p:stCondLst>
                                    <p:cond delay="900"/>
                                  </p:stCondLst>
                                  <p:childTnLst>
                                    <p:animMotion origin="layout" path="M -0.00027 0.00092 L -0.00027 0.01736 L 0.12786 0.01736 L 0.12786 -0.25811 L -0.00027 -0.25811 L 0.00039 -0.24329 " pathEditMode="relative" rAng="0" ptsTypes="AAAAAA">
                                      <p:cBhvr>
                                        <p:cTn id="22" dur="3000" fill="hold"/>
                                        <p:tgtEl>
                                          <p:spTgt spid="258"/>
                                        </p:tgtEl>
                                        <p:attrNameLst>
                                          <p:attrName>ppt_x</p:attrName>
                                          <p:attrName>ppt_y</p:attrName>
                                        </p:attrNameLst>
                                      </p:cBhvr>
                                      <p:rCtr x="6406" y="-12130"/>
                                    </p:animMotion>
                                  </p:childTnLst>
                                </p:cTn>
                              </p:par>
                              <p:par>
                                <p:cTn id="23" presetID="0" presetClass="path" presetSubtype="0" repeatCount="indefinite" fill="hold" grpId="0" nodeType="withEffect">
                                  <p:stCondLst>
                                    <p:cond delay="1200"/>
                                  </p:stCondLst>
                                  <p:childTnLst>
                                    <p:animMotion origin="layout" path="M -0.00027 0.00092 L -0.00027 0.01736 L 0.12786 0.01736 L 0.12786 -0.25811 L -0.00027 -0.25811 L 0.00039 -0.24329 " pathEditMode="relative" rAng="0" ptsTypes="AAAAAA">
                                      <p:cBhvr>
                                        <p:cTn id="24" dur="3000" fill="hold"/>
                                        <p:tgtEl>
                                          <p:spTgt spid="259"/>
                                        </p:tgtEl>
                                        <p:attrNameLst>
                                          <p:attrName>ppt_x</p:attrName>
                                          <p:attrName>ppt_y</p:attrName>
                                        </p:attrNameLst>
                                      </p:cBhvr>
                                      <p:rCtr x="6406" y="-12130"/>
                                    </p:animMotion>
                                  </p:childTnLst>
                                </p:cTn>
                              </p:par>
                              <p:par>
                                <p:cTn id="25" presetID="0" presetClass="path" presetSubtype="0" repeatCount="indefinite" fill="hold" grpId="0" nodeType="withEffect">
                                  <p:stCondLst>
                                    <p:cond delay="1500"/>
                                  </p:stCondLst>
                                  <p:childTnLst>
                                    <p:animMotion origin="layout" path="M -0.00027 0.00092 L -0.00027 0.01736 L 0.12786 0.01736 L 0.12786 -0.25811 L -0.00027 -0.25811 L 0.00039 -0.24329 " pathEditMode="relative" rAng="0" ptsTypes="AAAAAA">
                                      <p:cBhvr>
                                        <p:cTn id="26" dur="3000" fill="hold"/>
                                        <p:tgtEl>
                                          <p:spTgt spid="260"/>
                                        </p:tgtEl>
                                        <p:attrNameLst>
                                          <p:attrName>ppt_x</p:attrName>
                                          <p:attrName>ppt_y</p:attrName>
                                        </p:attrNameLst>
                                      </p:cBhvr>
                                      <p:rCtr x="6406" y="-12130"/>
                                    </p:animMotion>
                                  </p:childTnLst>
                                </p:cTn>
                              </p:par>
                              <p:par>
                                <p:cTn id="27" presetID="0" presetClass="path" presetSubtype="0" repeatCount="indefinite" fill="hold" grpId="0" nodeType="withEffect">
                                  <p:stCondLst>
                                    <p:cond delay="1800"/>
                                  </p:stCondLst>
                                  <p:childTnLst>
                                    <p:animMotion origin="layout" path="M -0.00027 0.00092 L -0.00027 0.01736 L 0.12786 0.01736 L 0.12786 -0.25811 L -0.00027 -0.25811 L 0.00039 -0.24329 " pathEditMode="relative" rAng="0" ptsTypes="AAAAAA">
                                      <p:cBhvr>
                                        <p:cTn id="28" dur="3000" fill="hold"/>
                                        <p:tgtEl>
                                          <p:spTgt spid="261"/>
                                        </p:tgtEl>
                                        <p:attrNameLst>
                                          <p:attrName>ppt_x</p:attrName>
                                          <p:attrName>ppt_y</p:attrName>
                                        </p:attrNameLst>
                                      </p:cBhvr>
                                      <p:rCtr x="6406" y="-12130"/>
                                    </p:animMotion>
                                  </p:childTnLst>
                                </p:cTn>
                              </p:par>
                              <p:par>
                                <p:cTn id="29" presetID="0" presetClass="path" presetSubtype="0" repeatCount="indefinite" fill="hold" grpId="0" nodeType="withEffect">
                                  <p:stCondLst>
                                    <p:cond delay="2100"/>
                                  </p:stCondLst>
                                  <p:childTnLst>
                                    <p:animMotion origin="layout" path="M -0.00027 0.00092 L -0.00027 0.01736 L 0.12786 0.01736 L 0.12786 -0.25811 L -0.00027 -0.25811 L 0.00039 -0.24329 " pathEditMode="relative" rAng="0" ptsTypes="AAAAAA">
                                      <p:cBhvr>
                                        <p:cTn id="30" dur="3000" fill="hold"/>
                                        <p:tgtEl>
                                          <p:spTgt spid="262"/>
                                        </p:tgtEl>
                                        <p:attrNameLst>
                                          <p:attrName>ppt_x</p:attrName>
                                          <p:attrName>ppt_y</p:attrName>
                                        </p:attrNameLst>
                                      </p:cBhvr>
                                      <p:rCtr x="6406" y="-12130"/>
                                    </p:animMotion>
                                  </p:childTnLst>
                                </p:cTn>
                              </p:par>
                              <p:par>
                                <p:cTn id="31" presetID="0" presetClass="path" presetSubtype="0" repeatCount="indefinite" fill="hold" grpId="0" nodeType="withEffect">
                                  <p:stCondLst>
                                    <p:cond delay="2400"/>
                                  </p:stCondLst>
                                  <p:childTnLst>
                                    <p:animMotion origin="layout" path="M -0.00027 0.00092 L -0.00027 0.01736 L 0.12786 0.01736 L 0.12786 -0.25811 L -0.00027 -0.25811 L 0.00039 -0.24329 " pathEditMode="relative" rAng="0" ptsTypes="AAAAAA">
                                      <p:cBhvr>
                                        <p:cTn id="32" dur="3000" fill="hold"/>
                                        <p:tgtEl>
                                          <p:spTgt spid="263"/>
                                        </p:tgtEl>
                                        <p:attrNameLst>
                                          <p:attrName>ppt_x</p:attrName>
                                          <p:attrName>ppt_y</p:attrName>
                                        </p:attrNameLst>
                                      </p:cBhvr>
                                      <p:rCtr x="6406" y="-12130"/>
                                    </p:animMotion>
                                  </p:childTnLst>
                                </p:cTn>
                              </p:par>
                              <p:par>
                                <p:cTn id="33" presetID="0" presetClass="path" presetSubtype="0" repeatCount="indefinite" fill="hold" grpId="0" nodeType="withEffect">
                                  <p:stCondLst>
                                    <p:cond delay="2700"/>
                                  </p:stCondLst>
                                  <p:childTnLst>
                                    <p:animMotion origin="layout" path="M -0.00027 0.00092 L -0.00027 0.01736 L 0.12786 0.01736 L 0.12786 -0.25811 L -0.00027 -0.25811 L 0.00039 -0.24329 " pathEditMode="relative" rAng="0" ptsTypes="AAAAAA">
                                      <p:cBhvr>
                                        <p:cTn id="34" dur="3000" fill="hold"/>
                                        <p:tgtEl>
                                          <p:spTgt spid="264"/>
                                        </p:tgtEl>
                                        <p:attrNameLst>
                                          <p:attrName>ppt_x</p:attrName>
                                          <p:attrName>ppt_y</p:attrName>
                                        </p:attrNameLst>
                                      </p:cBhvr>
                                      <p:rCtr x="6406" y="-12130"/>
                                    </p:animMotion>
                                  </p:childTnLst>
                                </p:cTn>
                              </p:par>
                              <p:par>
                                <p:cTn id="35" presetID="0" presetClass="path" presetSubtype="0" repeatCount="indefinite" fill="hold" grpId="0" nodeType="withEffect">
                                  <p:stCondLst>
                                    <p:cond delay="0"/>
                                  </p:stCondLst>
                                  <p:childTnLst>
                                    <p:animMotion origin="layout" path="M 4.79167E-6 -0.00718 L 4.79167E-6 0.01342 L 0.08281 0.01342 L 0.08281 -0.32986 L 4.79167E-6 -0.32986 L 0.00039 -0.31181 " pathEditMode="relative" rAng="0" ptsTypes="AAAAAA">
                                      <p:cBhvr>
                                        <p:cTn id="36" dur="3000" fill="hold"/>
                                        <p:tgtEl>
                                          <p:spTgt spid="146"/>
                                        </p:tgtEl>
                                        <p:attrNameLst>
                                          <p:attrName>ppt_x</p:attrName>
                                          <p:attrName>ppt_y</p:attrName>
                                        </p:attrNameLst>
                                      </p:cBhvr>
                                      <p:rCtr x="4141" y="-15116"/>
                                    </p:animMotion>
                                  </p:childTnLst>
                                </p:cTn>
                              </p:par>
                              <p:par>
                                <p:cTn id="37" presetID="0" presetClass="path" presetSubtype="0" repeatCount="indefinite" fill="hold" grpId="0" nodeType="withEffect">
                                  <p:stCondLst>
                                    <p:cond delay="300"/>
                                  </p:stCondLst>
                                  <p:childTnLst>
                                    <p:animMotion origin="layout" path="M 4.79167E-6 -0.00718 L 4.79167E-6 0.01342 L 0.08281 0.01342 L 0.08281 -0.32986 L 4.79167E-6 -0.32986 L 0.00039 -0.31181 " pathEditMode="relative" rAng="0" ptsTypes="AAAAAA">
                                      <p:cBhvr>
                                        <p:cTn id="38" dur="3000" fill="hold"/>
                                        <p:tgtEl>
                                          <p:spTgt spid="147"/>
                                        </p:tgtEl>
                                        <p:attrNameLst>
                                          <p:attrName>ppt_x</p:attrName>
                                          <p:attrName>ppt_y</p:attrName>
                                        </p:attrNameLst>
                                      </p:cBhvr>
                                      <p:rCtr x="4141" y="-15116"/>
                                    </p:animMotion>
                                  </p:childTnLst>
                                </p:cTn>
                              </p:par>
                              <p:par>
                                <p:cTn id="39" presetID="0" presetClass="path" presetSubtype="0" repeatCount="indefinite" fill="hold" grpId="0" nodeType="withEffect">
                                  <p:stCondLst>
                                    <p:cond delay="600"/>
                                  </p:stCondLst>
                                  <p:childTnLst>
                                    <p:animMotion origin="layout" path="M 4.79167E-6 -0.00672 L 4.79167E-6 0.01389 L 0.08281 0.01389 L 0.08281 -0.3294 L 4.79167E-6 -0.3294 L 0.00039 -0.31134 " pathEditMode="relative" rAng="0" ptsTypes="AAAAAA">
                                      <p:cBhvr>
                                        <p:cTn id="40" dur="3000" fill="hold"/>
                                        <p:tgtEl>
                                          <p:spTgt spid="148"/>
                                        </p:tgtEl>
                                        <p:attrNameLst>
                                          <p:attrName>ppt_x</p:attrName>
                                          <p:attrName>ppt_y</p:attrName>
                                        </p:attrNameLst>
                                      </p:cBhvr>
                                      <p:rCtr x="4141" y="-15116"/>
                                    </p:animMotion>
                                  </p:childTnLst>
                                </p:cTn>
                              </p:par>
                              <p:par>
                                <p:cTn id="41" presetID="0" presetClass="path" presetSubtype="0" repeatCount="indefinite" fill="hold" grpId="0" nodeType="withEffect">
                                  <p:stCondLst>
                                    <p:cond delay="900"/>
                                  </p:stCondLst>
                                  <p:childTnLst>
                                    <p:animMotion origin="layout" path="M 4.79167E-6 -0.00718 L 4.79167E-6 0.01342 L 0.08281 0.01342 L 0.08281 -0.32986 L 4.79167E-6 -0.32986 L 0.00039 -0.31181 " pathEditMode="relative" rAng="0" ptsTypes="AAAAAA">
                                      <p:cBhvr>
                                        <p:cTn id="42" dur="3000" fill="hold"/>
                                        <p:tgtEl>
                                          <p:spTgt spid="149"/>
                                        </p:tgtEl>
                                        <p:attrNameLst>
                                          <p:attrName>ppt_x</p:attrName>
                                          <p:attrName>ppt_y</p:attrName>
                                        </p:attrNameLst>
                                      </p:cBhvr>
                                      <p:rCtr x="4141" y="-15116"/>
                                    </p:animMotion>
                                  </p:childTnLst>
                                </p:cTn>
                              </p:par>
                              <p:par>
                                <p:cTn id="43" presetID="0" presetClass="path" presetSubtype="0" repeatCount="indefinite" fill="hold" grpId="0" nodeType="withEffect">
                                  <p:stCondLst>
                                    <p:cond delay="1200"/>
                                  </p:stCondLst>
                                  <p:childTnLst>
                                    <p:animMotion origin="layout" path="M 4.79167E-6 -0.00718 L 4.79167E-6 0.01342 L 0.08281 0.01342 L 0.08281 -0.32986 L 4.79167E-6 -0.32986 L 0.00039 -0.31181 " pathEditMode="relative" rAng="0" ptsTypes="AAAAAA">
                                      <p:cBhvr>
                                        <p:cTn id="44" dur="3000" fill="hold"/>
                                        <p:tgtEl>
                                          <p:spTgt spid="150"/>
                                        </p:tgtEl>
                                        <p:attrNameLst>
                                          <p:attrName>ppt_x</p:attrName>
                                          <p:attrName>ppt_y</p:attrName>
                                        </p:attrNameLst>
                                      </p:cBhvr>
                                      <p:rCtr x="4141" y="-15116"/>
                                    </p:animMotion>
                                  </p:childTnLst>
                                </p:cTn>
                              </p:par>
                              <p:par>
                                <p:cTn id="45" presetID="0" presetClass="path" presetSubtype="0" repeatCount="indefinite" fill="hold" grpId="0" nodeType="withEffect">
                                  <p:stCondLst>
                                    <p:cond delay="1500"/>
                                  </p:stCondLst>
                                  <p:childTnLst>
                                    <p:animMotion origin="layout" path="M 4.79167E-6 -0.00718 L 4.79167E-6 0.01342 L 0.08281 0.01342 L 0.08281 -0.32986 L 4.79167E-6 -0.32986 L 0.00039 -0.31181 " pathEditMode="relative" rAng="0" ptsTypes="AAAAAA">
                                      <p:cBhvr>
                                        <p:cTn id="46" dur="3000" fill="hold"/>
                                        <p:tgtEl>
                                          <p:spTgt spid="151"/>
                                        </p:tgtEl>
                                        <p:attrNameLst>
                                          <p:attrName>ppt_x</p:attrName>
                                          <p:attrName>ppt_y</p:attrName>
                                        </p:attrNameLst>
                                      </p:cBhvr>
                                      <p:rCtr x="4141" y="-15116"/>
                                    </p:animMotion>
                                  </p:childTnLst>
                                </p:cTn>
                              </p:par>
                              <p:par>
                                <p:cTn id="47" presetID="0" presetClass="path" presetSubtype="0" repeatCount="indefinite" fill="hold" grpId="0" nodeType="withEffect">
                                  <p:stCondLst>
                                    <p:cond delay="1800"/>
                                  </p:stCondLst>
                                  <p:childTnLst>
                                    <p:animMotion origin="layout" path="M 4.79167E-6 -0.00718 L 4.79167E-6 0.01342 L 0.08281 0.01342 L 0.08281 -0.32986 L 4.79167E-6 -0.32986 L 0.00039 -0.31181 " pathEditMode="relative" rAng="0" ptsTypes="AAAAAA">
                                      <p:cBhvr>
                                        <p:cTn id="48" dur="3000" fill="hold"/>
                                        <p:tgtEl>
                                          <p:spTgt spid="152"/>
                                        </p:tgtEl>
                                        <p:attrNameLst>
                                          <p:attrName>ppt_x</p:attrName>
                                          <p:attrName>ppt_y</p:attrName>
                                        </p:attrNameLst>
                                      </p:cBhvr>
                                      <p:rCtr x="4141" y="-15116"/>
                                    </p:animMotion>
                                  </p:childTnLst>
                                </p:cTn>
                              </p:par>
                              <p:par>
                                <p:cTn id="49" presetID="0" presetClass="path" presetSubtype="0" repeatCount="indefinite" fill="hold" grpId="0" nodeType="withEffect">
                                  <p:stCondLst>
                                    <p:cond delay="2100"/>
                                  </p:stCondLst>
                                  <p:childTnLst>
                                    <p:animMotion origin="layout" path="M 4.79167E-6 -0.00718 L 4.79167E-6 0.01342 L 0.08281 0.01342 L 0.08281 -0.32986 L 4.79167E-6 -0.32986 L 0.00039 -0.31181 " pathEditMode="relative" rAng="0" ptsTypes="AAAAAA">
                                      <p:cBhvr>
                                        <p:cTn id="50" dur="3000" fill="hold"/>
                                        <p:tgtEl>
                                          <p:spTgt spid="153"/>
                                        </p:tgtEl>
                                        <p:attrNameLst>
                                          <p:attrName>ppt_x</p:attrName>
                                          <p:attrName>ppt_y</p:attrName>
                                        </p:attrNameLst>
                                      </p:cBhvr>
                                      <p:rCtr x="4141" y="-15116"/>
                                    </p:animMotion>
                                  </p:childTnLst>
                                </p:cTn>
                              </p:par>
                              <p:par>
                                <p:cTn id="51" presetID="0" presetClass="path" presetSubtype="0" repeatCount="indefinite" fill="hold" grpId="0" nodeType="withEffect">
                                  <p:stCondLst>
                                    <p:cond delay="2400"/>
                                  </p:stCondLst>
                                  <p:childTnLst>
                                    <p:animMotion origin="layout" path="M 4.79167E-6 -0.00718 L 4.79167E-6 0.01342 L 0.08281 0.01342 L 0.08281 -0.32986 L 4.79167E-6 -0.32986 L 0.00039 -0.31181 " pathEditMode="relative" rAng="0" ptsTypes="AAAAAA">
                                      <p:cBhvr>
                                        <p:cTn id="52" dur="3000" fill="hold"/>
                                        <p:tgtEl>
                                          <p:spTgt spid="154"/>
                                        </p:tgtEl>
                                        <p:attrNameLst>
                                          <p:attrName>ppt_x</p:attrName>
                                          <p:attrName>ppt_y</p:attrName>
                                        </p:attrNameLst>
                                      </p:cBhvr>
                                      <p:rCtr x="4141" y="-15116"/>
                                    </p:animMotion>
                                  </p:childTnLst>
                                </p:cTn>
                              </p:par>
                              <p:par>
                                <p:cTn id="53" presetID="0" presetClass="path" presetSubtype="0" repeatCount="indefinite" fill="hold" grpId="0" nodeType="withEffect">
                                  <p:stCondLst>
                                    <p:cond delay="2700"/>
                                  </p:stCondLst>
                                  <p:childTnLst>
                                    <p:animMotion origin="layout" path="M 4.79167E-6 -0.00718 L 4.79167E-6 0.01342 L 0.08281 0.01342 L 0.08281 -0.32986 L 4.79167E-6 -0.32986 L 0.00039 -0.31181 " pathEditMode="relative" rAng="0" ptsTypes="AAAAAA">
                                      <p:cBhvr>
                                        <p:cTn id="54" dur="3000" fill="hold"/>
                                        <p:tgtEl>
                                          <p:spTgt spid="155"/>
                                        </p:tgtEl>
                                        <p:attrNameLst>
                                          <p:attrName>ppt_x</p:attrName>
                                          <p:attrName>ppt_y</p:attrName>
                                        </p:attrNameLst>
                                      </p:cBhvr>
                                      <p:rCtr x="4141" y="-1511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P spid="246" grpId="0" animBg="1"/>
      <p:bldP spid="256" grpId="0" animBg="1"/>
      <p:bldP spid="257" grpId="0" animBg="1"/>
      <p:bldP spid="258" grpId="0" animBg="1"/>
      <p:bldP spid="259" grpId="0" animBg="1"/>
      <p:bldP spid="260" grpId="0" animBg="1"/>
      <p:bldP spid="261" grpId="0" animBg="1"/>
      <p:bldP spid="262" grpId="0" animBg="1"/>
      <p:bldP spid="263" grpId="0" animBg="1"/>
      <p:bldP spid="264" grpId="0" animBg="1"/>
      <p:bldP spid="146" grpId="0" animBg="1"/>
      <p:bldP spid="147" grpId="0" animBg="1"/>
      <p:bldP spid="148" grpId="0" animBg="1"/>
      <p:bldP spid="149" grpId="0" animBg="1"/>
      <p:bldP spid="150" grpId="0" animBg="1"/>
      <p:bldP spid="151" grpId="0" animBg="1"/>
      <p:bldP spid="152" grpId="0" animBg="1"/>
      <p:bldP spid="153" grpId="0" animBg="1"/>
      <p:bldP spid="154" grpId="0" animBg="1"/>
      <p:bldP spid="15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5904AB1-96B4-490E-9006-7E7FE706E847}"/>
              </a:ext>
            </a:extLst>
          </p:cNvPr>
          <p:cNvPicPr>
            <a:picLocks noChangeAspect="1"/>
          </p:cNvPicPr>
          <p:nvPr/>
        </p:nvPicPr>
        <p:blipFill>
          <a:blip r:embed="rId3"/>
          <a:stretch>
            <a:fillRect/>
          </a:stretch>
        </p:blipFill>
        <p:spPr>
          <a:xfrm>
            <a:off x="590038" y="965981"/>
            <a:ext cx="3764436" cy="4213347"/>
          </a:xfrm>
          <a:prstGeom prst="rect">
            <a:avLst/>
          </a:prstGeom>
        </p:spPr>
      </p:pic>
      <p:pic>
        <p:nvPicPr>
          <p:cNvPr id="8" name="Picture 7">
            <a:extLst>
              <a:ext uri="{FF2B5EF4-FFF2-40B4-BE49-F238E27FC236}">
                <a16:creationId xmlns:a16="http://schemas.microsoft.com/office/drawing/2014/main" id="{D6B8401B-D765-4DDF-9E83-DDCC7502CFB4}"/>
              </a:ext>
            </a:extLst>
          </p:cNvPr>
          <p:cNvPicPr>
            <a:picLocks noChangeAspect="1"/>
          </p:cNvPicPr>
          <p:nvPr/>
        </p:nvPicPr>
        <p:blipFill>
          <a:blip r:embed="rId4"/>
          <a:stretch>
            <a:fillRect/>
          </a:stretch>
        </p:blipFill>
        <p:spPr>
          <a:xfrm>
            <a:off x="5248523" y="675250"/>
            <a:ext cx="4488445" cy="4992931"/>
          </a:xfrm>
          <a:prstGeom prst="rect">
            <a:avLst/>
          </a:prstGeom>
        </p:spPr>
      </p:pic>
      <p:sp>
        <p:nvSpPr>
          <p:cNvPr id="9" name="TextBox 8">
            <a:extLst>
              <a:ext uri="{FF2B5EF4-FFF2-40B4-BE49-F238E27FC236}">
                <a16:creationId xmlns:a16="http://schemas.microsoft.com/office/drawing/2014/main" id="{8AD5EB63-EC75-4921-B79D-5CB588DEA103}"/>
              </a:ext>
            </a:extLst>
          </p:cNvPr>
          <p:cNvSpPr txBox="1"/>
          <p:nvPr/>
        </p:nvSpPr>
        <p:spPr>
          <a:xfrm>
            <a:off x="1467728" y="281354"/>
            <a:ext cx="2274277" cy="369332"/>
          </a:xfrm>
          <a:prstGeom prst="rect">
            <a:avLst/>
          </a:prstGeom>
          <a:noFill/>
        </p:spPr>
        <p:txBody>
          <a:bodyPr wrap="square" rtlCol="0">
            <a:spAutoFit/>
          </a:bodyPr>
          <a:lstStyle/>
          <a:p>
            <a:r>
              <a:rPr lang="en-US" dirty="0"/>
              <a:t>Love this description</a:t>
            </a:r>
          </a:p>
        </p:txBody>
      </p:sp>
    </p:spTree>
    <p:extLst>
      <p:ext uri="{BB962C8B-B14F-4D97-AF65-F5344CB8AC3E}">
        <p14:creationId xmlns:p14="http://schemas.microsoft.com/office/powerpoint/2010/main" val="3420358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extBox 29"/>
          <p:cNvSpPr txBox="1"/>
          <p:nvPr/>
        </p:nvSpPr>
        <p:spPr>
          <a:xfrm>
            <a:off x="132106" y="6627669"/>
            <a:ext cx="2988639" cy="230832"/>
          </a:xfrm>
          <a:prstGeom prst="rect">
            <a:avLst/>
          </a:prstGeom>
          <a:noFill/>
        </p:spPr>
        <p:txBody>
          <a:bodyPr wrap="none" lIns="45720" rtlCol="0">
            <a:spAutoFit/>
          </a:bodyPr>
          <a:lstStyle/>
          <a:p>
            <a:r>
              <a:rPr lang="en-US" sz="900" dirty="0">
                <a:solidFill>
                  <a:schemeClr val="bg1">
                    <a:lumMod val="50000"/>
                  </a:schemeClr>
                </a:solidFill>
                <a:latin typeface="Segoe UI Light"/>
                <a:cs typeface="Segoe UI Light"/>
              </a:rPr>
              <a:t>Based on figures from: Platt, Make: Electronics, 1</a:t>
            </a:r>
            <a:r>
              <a:rPr lang="en-US" sz="900" baseline="30000" dirty="0">
                <a:solidFill>
                  <a:schemeClr val="bg1">
                    <a:lumMod val="50000"/>
                  </a:schemeClr>
                </a:solidFill>
                <a:latin typeface="Segoe UI Light"/>
                <a:cs typeface="Segoe UI Light"/>
              </a:rPr>
              <a:t>st</a:t>
            </a:r>
            <a:r>
              <a:rPr lang="en-US" sz="900" dirty="0">
                <a:solidFill>
                  <a:schemeClr val="bg1">
                    <a:lumMod val="50000"/>
                  </a:schemeClr>
                </a:solidFill>
                <a:latin typeface="Segoe UI Light"/>
                <a:cs typeface="Segoe UI Light"/>
              </a:rPr>
              <a:t> Edition </a:t>
            </a:r>
          </a:p>
        </p:txBody>
      </p:sp>
      <p:grpSp>
        <p:nvGrpSpPr>
          <p:cNvPr id="8" name="Group 7"/>
          <p:cNvGrpSpPr/>
          <p:nvPr/>
        </p:nvGrpSpPr>
        <p:grpSpPr>
          <a:xfrm>
            <a:off x="1794916" y="1258346"/>
            <a:ext cx="1678691" cy="3161490"/>
            <a:chOff x="4038602" y="1416646"/>
            <a:chExt cx="1943420" cy="3660055"/>
          </a:xfrm>
        </p:grpSpPr>
        <p:grpSp>
          <p:nvGrpSpPr>
            <p:cNvPr id="7" name="Group 6"/>
            <p:cNvGrpSpPr/>
            <p:nvPr/>
          </p:nvGrpSpPr>
          <p:grpSpPr>
            <a:xfrm>
              <a:off x="4038602" y="1416646"/>
              <a:ext cx="1943420" cy="3660055"/>
              <a:chOff x="4038601" y="1416646"/>
              <a:chExt cx="1943419" cy="3660055"/>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38601" y="1416646"/>
                <a:ext cx="1943419" cy="35363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reeform 4"/>
              <p:cNvSpPr/>
              <p:nvPr/>
            </p:nvSpPr>
            <p:spPr>
              <a:xfrm>
                <a:off x="5029200" y="4269179"/>
                <a:ext cx="801584" cy="807522"/>
              </a:xfrm>
              <a:custGeom>
                <a:avLst/>
                <a:gdLst>
                  <a:gd name="connsiteX0" fmla="*/ 207818 w 801584"/>
                  <a:gd name="connsiteY0" fmla="*/ 124691 h 807522"/>
                  <a:gd name="connsiteX1" fmla="*/ 409699 w 801584"/>
                  <a:gd name="connsiteY1" fmla="*/ 77189 h 807522"/>
                  <a:gd name="connsiteX2" fmla="*/ 451262 w 801584"/>
                  <a:gd name="connsiteY2" fmla="*/ 47501 h 807522"/>
                  <a:gd name="connsiteX3" fmla="*/ 575953 w 801584"/>
                  <a:gd name="connsiteY3" fmla="*/ 0 h 807522"/>
                  <a:gd name="connsiteX4" fmla="*/ 736270 w 801584"/>
                  <a:gd name="connsiteY4" fmla="*/ 77189 h 807522"/>
                  <a:gd name="connsiteX5" fmla="*/ 801584 w 801584"/>
                  <a:gd name="connsiteY5" fmla="*/ 611579 h 807522"/>
                  <a:gd name="connsiteX6" fmla="*/ 421574 w 801584"/>
                  <a:gd name="connsiteY6" fmla="*/ 807522 h 807522"/>
                  <a:gd name="connsiteX7" fmla="*/ 11875 w 801584"/>
                  <a:gd name="connsiteY7" fmla="*/ 599704 h 807522"/>
                  <a:gd name="connsiteX8" fmla="*/ 0 w 801584"/>
                  <a:gd name="connsiteY8" fmla="*/ 338447 h 807522"/>
                  <a:gd name="connsiteX9" fmla="*/ 106878 w 801584"/>
                  <a:gd name="connsiteY9" fmla="*/ 190005 h 807522"/>
                  <a:gd name="connsiteX10" fmla="*/ 207818 w 801584"/>
                  <a:gd name="connsiteY10" fmla="*/ 124691 h 8075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01584" h="807522">
                    <a:moveTo>
                      <a:pt x="207818" y="124691"/>
                    </a:moveTo>
                    <a:lnTo>
                      <a:pt x="409699" y="77189"/>
                    </a:lnTo>
                    <a:lnTo>
                      <a:pt x="451262" y="47501"/>
                    </a:lnTo>
                    <a:lnTo>
                      <a:pt x="575953" y="0"/>
                    </a:lnTo>
                    <a:lnTo>
                      <a:pt x="736270" y="77189"/>
                    </a:lnTo>
                    <a:lnTo>
                      <a:pt x="801584" y="611579"/>
                    </a:lnTo>
                    <a:lnTo>
                      <a:pt x="421574" y="807522"/>
                    </a:lnTo>
                    <a:lnTo>
                      <a:pt x="11875" y="599704"/>
                    </a:lnTo>
                    <a:lnTo>
                      <a:pt x="0" y="338447"/>
                    </a:lnTo>
                    <a:lnTo>
                      <a:pt x="106878" y="190005"/>
                    </a:lnTo>
                    <a:lnTo>
                      <a:pt x="207818" y="12469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3" name="Oval 2"/>
            <p:cNvSpPr/>
            <p:nvPr/>
          </p:nvSpPr>
          <p:spPr>
            <a:xfrm>
              <a:off x="4205782" y="2924176"/>
              <a:ext cx="914401" cy="400050"/>
            </a:xfrm>
            <a:prstGeom prst="ellipse">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grpSp>
      <p:sp>
        <p:nvSpPr>
          <p:cNvPr id="21" name="TextBox 20"/>
          <p:cNvSpPr txBox="1"/>
          <p:nvPr/>
        </p:nvSpPr>
        <p:spPr>
          <a:xfrm>
            <a:off x="-47997" y="3015874"/>
            <a:ext cx="1850081" cy="423193"/>
          </a:xfrm>
          <a:prstGeom prst="rect">
            <a:avLst/>
          </a:prstGeom>
          <a:noFill/>
        </p:spPr>
        <p:txBody>
          <a:bodyPr wrap="square" rtlCol="0">
            <a:spAutoFit/>
          </a:bodyPr>
          <a:lstStyle/>
          <a:p>
            <a:pPr algn="r"/>
            <a:r>
              <a:rPr lang="en-US" sz="1100" b="1" dirty="0">
                <a:solidFill>
                  <a:srgbClr val="002060"/>
                </a:solidFill>
                <a:latin typeface="Segoe Condensed" panose="020B0606040200020203" pitchFamily="34" charset="0"/>
              </a:rPr>
              <a:t>Water Pressure </a:t>
            </a:r>
            <a:r>
              <a:rPr lang="en-US" sz="1100" b="1" dirty="0">
                <a:solidFill>
                  <a:srgbClr val="002060"/>
                </a:solidFill>
                <a:latin typeface="Segoe Condensed" panose="020B0606040200020203" pitchFamily="34" charset="0"/>
                <a:cs typeface="Times New Roman"/>
              </a:rPr>
              <a:t>≈ Voltage (</a:t>
            </a:r>
            <a:r>
              <a:rPr lang="en-US" sz="1100" b="1" i="1" dirty="0">
                <a:solidFill>
                  <a:srgbClr val="002060"/>
                </a:solidFill>
                <a:latin typeface="Times New Roman" panose="02020603050405020304" pitchFamily="18" charset="0"/>
                <a:cs typeface="Times New Roman" panose="02020603050405020304" pitchFamily="18" charset="0"/>
              </a:rPr>
              <a:t>V</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volts)</a:t>
            </a:r>
            <a:endParaRPr lang="en-US" sz="1100" dirty="0">
              <a:solidFill>
                <a:srgbClr val="002060"/>
              </a:solidFill>
              <a:latin typeface="Segoe Condensed" panose="020B0606040200020203" pitchFamily="34" charset="0"/>
            </a:endParaRPr>
          </a:p>
        </p:txBody>
      </p:sp>
      <p:sp>
        <p:nvSpPr>
          <p:cNvPr id="24" name="TextBox 23"/>
          <p:cNvSpPr txBox="1"/>
          <p:nvPr/>
        </p:nvSpPr>
        <p:spPr>
          <a:xfrm>
            <a:off x="2959164" y="3619842"/>
            <a:ext cx="1601512" cy="646331"/>
          </a:xfrm>
          <a:prstGeom prst="rect">
            <a:avLst/>
          </a:prstGeom>
          <a:noFill/>
        </p:spPr>
        <p:txBody>
          <a:bodyPr wrap="square" rtlCol="0">
            <a:spAutoFit/>
          </a:bodyPr>
          <a:lstStyle/>
          <a:p>
            <a:r>
              <a:rPr lang="en-US" sz="1100" b="1" dirty="0">
                <a:solidFill>
                  <a:srgbClr val="002060"/>
                </a:solidFill>
                <a:latin typeface="Segoe Condensed" panose="020B0606040200020203" pitchFamily="34" charset="0"/>
              </a:rPr>
              <a:t>Water Flow ≈ Current (</a:t>
            </a:r>
            <a:r>
              <a:rPr lang="en-US" sz="1100" b="1" i="1" dirty="0">
                <a:solidFill>
                  <a:srgbClr val="002060"/>
                </a:solidFill>
                <a:latin typeface="Times New Roman" panose="02020603050405020304" pitchFamily="18" charset="0"/>
                <a:cs typeface="Times New Roman" panose="02020603050405020304" pitchFamily="18" charset="0"/>
              </a:rPr>
              <a:t>I</a:t>
            </a:r>
            <a:r>
              <a:rPr lang="en-US" sz="1100" b="1" dirty="0">
                <a:solidFill>
                  <a:srgbClr val="002060"/>
                </a:solidFill>
                <a:latin typeface="Segoe Condensed" panose="020B0606040200020203" pitchFamily="34" charset="0"/>
              </a:rPr>
              <a:t>) </a:t>
            </a:r>
            <a:br>
              <a:rPr lang="en-US" sz="1100" dirty="0">
                <a:solidFill>
                  <a:srgbClr val="002060"/>
                </a:solidFill>
                <a:latin typeface="Segoe Condensed" panose="020B0606040200020203" pitchFamily="34" charset="0"/>
              </a:rPr>
            </a:br>
            <a:r>
              <a:rPr lang="en-US" sz="1050" dirty="0">
                <a:solidFill>
                  <a:srgbClr val="002060"/>
                </a:solidFill>
                <a:latin typeface="Segoe Condensed" panose="020B0606040200020203" pitchFamily="34" charset="0"/>
              </a:rPr>
              <a:t>(measured in amps or </a:t>
            </a:r>
            <a:r>
              <a:rPr lang="en-US" sz="1050" i="1" dirty="0">
                <a:solidFill>
                  <a:srgbClr val="002060"/>
                </a:solidFill>
                <a:latin typeface="Times New Roman" panose="02020603050405020304" pitchFamily="18" charset="0"/>
                <a:cs typeface="Times New Roman" panose="02020603050405020304" pitchFamily="18" charset="0"/>
              </a:rPr>
              <a:t>A</a:t>
            </a:r>
            <a:r>
              <a:rPr lang="en-US" sz="1050" dirty="0">
                <a:solidFill>
                  <a:srgbClr val="002060"/>
                </a:solidFill>
                <a:latin typeface="Segoe Condensed" panose="020B0606040200020203" pitchFamily="34" charset="0"/>
              </a:rPr>
              <a:t>)</a:t>
            </a:r>
          </a:p>
          <a:p>
            <a:endParaRPr lang="en-US" sz="1400" dirty="0">
              <a:solidFill>
                <a:srgbClr val="002060"/>
              </a:solidFill>
              <a:latin typeface="Segoe Condensed" panose="020B0606040200020203" pitchFamily="34" charset="0"/>
            </a:endParaRPr>
          </a:p>
        </p:txBody>
      </p:sp>
      <p:sp>
        <p:nvSpPr>
          <p:cNvPr id="26" name="TextBox 25"/>
          <p:cNvSpPr txBox="1"/>
          <p:nvPr/>
        </p:nvSpPr>
        <p:spPr>
          <a:xfrm>
            <a:off x="2965383" y="2891625"/>
            <a:ext cx="1586501" cy="430887"/>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Hole width </a:t>
            </a:r>
            <a:r>
              <a:rPr lang="en-US" sz="1100" b="1" dirty="0">
                <a:solidFill>
                  <a:srgbClr val="002060"/>
                </a:solidFill>
                <a:latin typeface="Segoe Condensed" panose="020B0606040200020203" pitchFamily="34" charset="0"/>
                <a:cs typeface="Times New Roman"/>
              </a:rPr>
              <a:t>≈ Resistance (</a:t>
            </a:r>
            <a:r>
              <a:rPr lang="en-US" sz="1100" b="1" i="1" dirty="0">
                <a:solidFill>
                  <a:srgbClr val="002060"/>
                </a:solidFill>
                <a:latin typeface="Times New Roman" panose="02020603050405020304" pitchFamily="18" charset="0"/>
                <a:cs typeface="Times New Roman" panose="02020603050405020304" pitchFamily="18" charset="0"/>
              </a:rPr>
              <a:t>R</a:t>
            </a:r>
            <a:r>
              <a:rPr lang="en-US" sz="1100" b="1" dirty="0">
                <a:solidFill>
                  <a:srgbClr val="002060"/>
                </a:solidFill>
                <a:latin typeface="Segoe Condensed" panose="020B0606040200020203" pitchFamily="34" charset="0"/>
                <a:cs typeface="Times New Roman"/>
              </a:rPr>
              <a:t>) </a:t>
            </a:r>
            <a:r>
              <a:rPr lang="en-US" sz="1050" dirty="0">
                <a:solidFill>
                  <a:srgbClr val="002060"/>
                </a:solidFill>
                <a:latin typeface="Segoe Condensed" panose="020B0606040200020203" pitchFamily="34" charset="0"/>
                <a:cs typeface="Times New Roman"/>
              </a:rPr>
              <a:t>(measured in ohms </a:t>
            </a:r>
            <a:r>
              <a:rPr lang="el-GR" sz="1050" dirty="0">
                <a:solidFill>
                  <a:srgbClr val="002060"/>
                </a:solidFill>
                <a:latin typeface="Segoe Condensed" panose="020B0606040200020203" pitchFamily="34" charset="0"/>
              </a:rPr>
              <a:t>Ω</a:t>
            </a:r>
            <a:r>
              <a:rPr lang="en-US" sz="1050" dirty="0">
                <a:solidFill>
                  <a:srgbClr val="002060"/>
                </a:solidFill>
                <a:latin typeface="Segoe Condensed" panose="020B0606040200020203" pitchFamily="34" charset="0"/>
                <a:cs typeface="Times New Roman"/>
              </a:rPr>
              <a:t>) </a:t>
            </a:r>
            <a:endParaRPr lang="en-US" sz="1100" dirty="0">
              <a:solidFill>
                <a:srgbClr val="002060"/>
              </a:solidFill>
              <a:latin typeface="Segoe Condensed" panose="020B0606040200020203" pitchFamily="34" charset="0"/>
            </a:endParaRPr>
          </a:p>
        </p:txBody>
      </p:sp>
      <p:cxnSp>
        <p:nvCxnSpPr>
          <p:cNvPr id="33" name="Straight Connector 32">
            <a:extLst>
              <a:ext uri="{FF2B5EF4-FFF2-40B4-BE49-F238E27FC236}">
                <a16:creationId xmlns:a16="http://schemas.microsoft.com/office/drawing/2014/main" id="{6A0A71C6-1F8B-F847-AA96-429C4B1CB839}"/>
              </a:ext>
            </a:extLst>
          </p:cNvPr>
          <p:cNvCxnSpPr>
            <a:cxnSpLocks/>
          </p:cNvCxnSpPr>
          <p:nvPr/>
        </p:nvCxnSpPr>
        <p:spPr>
          <a:xfrm flipH="1">
            <a:off x="2654970" y="3085369"/>
            <a:ext cx="251840" cy="33880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84" name="TextBox 183">
            <a:extLst>
              <a:ext uri="{FF2B5EF4-FFF2-40B4-BE49-F238E27FC236}">
                <a16:creationId xmlns:a16="http://schemas.microsoft.com/office/drawing/2014/main" id="{89D804BE-8541-744A-B15F-B6EA7F1B10F7}"/>
              </a:ext>
            </a:extLst>
          </p:cNvPr>
          <p:cNvSpPr txBox="1"/>
          <p:nvPr/>
        </p:nvSpPr>
        <p:spPr>
          <a:xfrm>
            <a:off x="2965383" y="1350707"/>
            <a:ext cx="1516252" cy="1561966"/>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b="1" dirty="0">
                <a:solidFill>
                  <a:srgbClr val="002060"/>
                </a:solidFill>
                <a:latin typeface="Segoe Condensed" panose="020B0606040200020203" pitchFamily="34" charset="0"/>
              </a:rPr>
              <a:t>Water level</a:t>
            </a:r>
          </a:p>
          <a:p>
            <a:pPr algn="l"/>
            <a:r>
              <a:rPr lang="en-US" sz="1050" dirty="0">
                <a:solidFill>
                  <a:srgbClr val="002060"/>
                </a:solidFill>
                <a:latin typeface="Segoe Condensed" panose="020B0606040200020203" pitchFamily="34" charset="0"/>
              </a:rPr>
              <a:t>As the water level increases, so too does the “pressure” of the water at the bottom of the tank (due to increasing amounts of weight), which will “push” more water out of the tank (increasing flow)</a:t>
            </a:r>
          </a:p>
          <a:p>
            <a:pPr algn="l"/>
            <a:endParaRPr lang="en-US" sz="1100" dirty="0">
              <a:solidFill>
                <a:srgbClr val="002060"/>
              </a:solidFill>
              <a:latin typeface="Segoe Condensed" panose="020B0606040200020203" pitchFamily="34" charset="0"/>
            </a:endParaRPr>
          </a:p>
        </p:txBody>
      </p:sp>
      <p:sp>
        <p:nvSpPr>
          <p:cNvPr id="2052" name="Freeform: Shape 2051">
            <a:extLst>
              <a:ext uri="{FF2B5EF4-FFF2-40B4-BE49-F238E27FC236}">
                <a16:creationId xmlns:a16="http://schemas.microsoft.com/office/drawing/2014/main" id="{01C7E177-2B6C-46F5-BDD7-238E5BE20654}"/>
              </a:ext>
            </a:extLst>
          </p:cNvPr>
          <p:cNvSpPr/>
          <p:nvPr/>
        </p:nvSpPr>
        <p:spPr>
          <a:xfrm>
            <a:off x="2767649" y="1514481"/>
            <a:ext cx="146886" cy="1183876"/>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5" name="TextBox 224">
            <a:extLst>
              <a:ext uri="{FF2B5EF4-FFF2-40B4-BE49-F238E27FC236}">
                <a16:creationId xmlns:a16="http://schemas.microsoft.com/office/drawing/2014/main" id="{7AD6C554-4928-47E3-A7F0-C267D1597C22}"/>
              </a:ext>
            </a:extLst>
          </p:cNvPr>
          <p:cNvSpPr txBox="1"/>
          <p:nvPr/>
        </p:nvSpPr>
        <p:spPr>
          <a:xfrm>
            <a:off x="3508528" y="674674"/>
            <a:ext cx="3506049" cy="461665"/>
          </a:xfrm>
          <a:prstGeom prst="rect">
            <a:avLst/>
          </a:prstGeom>
          <a:noFill/>
        </p:spPr>
        <p:txBody>
          <a:bodyPr wrap="square" tIns="45720" bIns="45720" rtlCol="0">
            <a:spAutoFit/>
          </a:bodyPr>
          <a:lstStyle/>
          <a:p>
            <a:pPr algn="ctr"/>
            <a:r>
              <a:rPr lang="en-US" sz="2400" b="1" dirty="0">
                <a:latin typeface="Segoe Condensed" panose="020B0606040200020203" pitchFamily="34" charset="0"/>
                <a:cs typeface="Segoe UI Light" panose="020B0502040204020203" pitchFamily="34" charset="0"/>
              </a:rPr>
              <a:t>Hydraulic/electric analogy</a:t>
            </a:r>
          </a:p>
        </p:txBody>
      </p:sp>
      <p:cxnSp>
        <p:nvCxnSpPr>
          <p:cNvPr id="6" name="Straight Connector 5">
            <a:extLst>
              <a:ext uri="{FF2B5EF4-FFF2-40B4-BE49-F238E27FC236}">
                <a16:creationId xmlns:a16="http://schemas.microsoft.com/office/drawing/2014/main" id="{86074CE7-E131-4401-9E3D-1A354CB7FF64}"/>
              </a:ext>
            </a:extLst>
          </p:cNvPr>
          <p:cNvCxnSpPr>
            <a:cxnSpLocks/>
          </p:cNvCxnSpPr>
          <p:nvPr/>
        </p:nvCxnSpPr>
        <p:spPr>
          <a:xfrm flipH="1">
            <a:off x="1679778" y="3798225"/>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BF4CE6E-CDDB-486B-A6DA-410DBF9BD5A3}"/>
              </a:ext>
            </a:extLst>
          </p:cNvPr>
          <p:cNvSpPr txBox="1"/>
          <p:nvPr/>
        </p:nvSpPr>
        <p:spPr>
          <a:xfrm>
            <a:off x="652511" y="3617053"/>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(at bottom of tank)</a:t>
            </a:r>
          </a:p>
        </p:txBody>
      </p:sp>
      <p:cxnSp>
        <p:nvCxnSpPr>
          <p:cNvPr id="171" name="Straight Connector 170">
            <a:extLst>
              <a:ext uri="{FF2B5EF4-FFF2-40B4-BE49-F238E27FC236}">
                <a16:creationId xmlns:a16="http://schemas.microsoft.com/office/drawing/2014/main" id="{2D0246E6-38C1-4039-A8D9-EBB13571D50A}"/>
              </a:ext>
            </a:extLst>
          </p:cNvPr>
          <p:cNvCxnSpPr>
            <a:cxnSpLocks/>
          </p:cNvCxnSpPr>
          <p:nvPr/>
        </p:nvCxnSpPr>
        <p:spPr>
          <a:xfrm flipH="1">
            <a:off x="1679778" y="2749017"/>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72" name="TextBox 171">
            <a:extLst>
              <a:ext uri="{FF2B5EF4-FFF2-40B4-BE49-F238E27FC236}">
                <a16:creationId xmlns:a16="http://schemas.microsoft.com/office/drawing/2014/main" id="{F770DE7C-E133-4E98-9D6F-79BAB68472B8}"/>
              </a:ext>
            </a:extLst>
          </p:cNvPr>
          <p:cNvSpPr txBox="1"/>
          <p:nvPr/>
        </p:nvSpPr>
        <p:spPr>
          <a:xfrm>
            <a:off x="640402" y="2567845"/>
            <a:ext cx="1074231"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(at top of water level)</a:t>
            </a:r>
          </a:p>
        </p:txBody>
      </p:sp>
      <p:pic>
        <p:nvPicPr>
          <p:cNvPr id="31" name="Picture 30">
            <a:extLst>
              <a:ext uri="{FF2B5EF4-FFF2-40B4-BE49-F238E27FC236}">
                <a16:creationId xmlns:a16="http://schemas.microsoft.com/office/drawing/2014/main" id="{BDA0974D-C20F-45D7-A315-BC32BA42B000}"/>
              </a:ext>
            </a:extLst>
          </p:cNvPr>
          <p:cNvPicPr>
            <a:picLocks noChangeAspect="1"/>
          </p:cNvPicPr>
          <p:nvPr/>
        </p:nvPicPr>
        <p:blipFill>
          <a:blip r:embed="rId3"/>
          <a:stretch>
            <a:fillRect/>
          </a:stretch>
        </p:blipFill>
        <p:spPr>
          <a:xfrm>
            <a:off x="6393707" y="1664177"/>
            <a:ext cx="1982443" cy="2068358"/>
          </a:xfrm>
          <a:prstGeom prst="rect">
            <a:avLst/>
          </a:prstGeom>
        </p:spPr>
      </p:pic>
      <p:sp>
        <p:nvSpPr>
          <p:cNvPr id="176" name="Oval 175">
            <a:extLst>
              <a:ext uri="{FF2B5EF4-FFF2-40B4-BE49-F238E27FC236}">
                <a16:creationId xmlns:a16="http://schemas.microsoft.com/office/drawing/2014/main" id="{8134169D-D185-436C-B2C5-211C9E385447}"/>
              </a:ext>
            </a:extLst>
          </p:cNvPr>
          <p:cNvSpPr>
            <a:spLocks noChangeAspect="1"/>
          </p:cNvSpPr>
          <p:nvPr/>
        </p:nvSpPr>
        <p:spPr>
          <a:xfrm>
            <a:off x="6615167" y="345397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3" name="Straight Connector 182">
            <a:extLst>
              <a:ext uri="{FF2B5EF4-FFF2-40B4-BE49-F238E27FC236}">
                <a16:creationId xmlns:a16="http://schemas.microsoft.com/office/drawing/2014/main" id="{5E6509D2-4DF9-4DE1-A35D-A42BCA5C99F3}"/>
              </a:ext>
            </a:extLst>
          </p:cNvPr>
          <p:cNvCxnSpPr>
            <a:cxnSpLocks/>
          </p:cNvCxnSpPr>
          <p:nvPr/>
        </p:nvCxnSpPr>
        <p:spPr>
          <a:xfrm flipH="1">
            <a:off x="6188445" y="3570512"/>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cxnSp>
        <p:nvCxnSpPr>
          <p:cNvPr id="186" name="Straight Connector 185">
            <a:extLst>
              <a:ext uri="{FF2B5EF4-FFF2-40B4-BE49-F238E27FC236}">
                <a16:creationId xmlns:a16="http://schemas.microsoft.com/office/drawing/2014/main" id="{4AE88C82-5266-40D7-80E7-411853FE8261}"/>
              </a:ext>
            </a:extLst>
          </p:cNvPr>
          <p:cNvCxnSpPr>
            <a:cxnSpLocks/>
          </p:cNvCxnSpPr>
          <p:nvPr/>
        </p:nvCxnSpPr>
        <p:spPr>
          <a:xfrm flipH="1">
            <a:off x="6188445" y="1808186"/>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91" name="TextBox 190">
            <a:extLst>
              <a:ext uri="{FF2B5EF4-FFF2-40B4-BE49-F238E27FC236}">
                <a16:creationId xmlns:a16="http://schemas.microsoft.com/office/drawing/2014/main" id="{BF253AF4-F335-43CC-9973-3E3F759E8F9D}"/>
              </a:ext>
            </a:extLst>
          </p:cNvPr>
          <p:cNvSpPr txBox="1"/>
          <p:nvPr/>
        </p:nvSpPr>
        <p:spPr>
          <a:xfrm>
            <a:off x="5076879" y="1623013"/>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Lowest pressure</a:t>
            </a:r>
          </a:p>
          <a:p>
            <a:pPr algn="r"/>
            <a:r>
              <a:rPr lang="en-US" sz="800" dirty="0"/>
              <a:t>(negative terminal of battery)</a:t>
            </a:r>
          </a:p>
        </p:txBody>
      </p:sp>
      <p:sp>
        <p:nvSpPr>
          <p:cNvPr id="192" name="TextBox 191">
            <a:extLst>
              <a:ext uri="{FF2B5EF4-FFF2-40B4-BE49-F238E27FC236}">
                <a16:creationId xmlns:a16="http://schemas.microsoft.com/office/drawing/2014/main" id="{E9D17A6C-5934-47B0-A6A9-EDAC3BF1FDB3}"/>
              </a:ext>
            </a:extLst>
          </p:cNvPr>
          <p:cNvSpPr txBox="1"/>
          <p:nvPr/>
        </p:nvSpPr>
        <p:spPr>
          <a:xfrm>
            <a:off x="5076879" y="3355509"/>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dirty="0"/>
              <a:t>Highest pressure</a:t>
            </a:r>
          </a:p>
          <a:p>
            <a:pPr algn="r"/>
            <a:r>
              <a:rPr lang="en-US" sz="800" dirty="0"/>
              <a:t>(positive terminal of battery)</a:t>
            </a:r>
          </a:p>
        </p:txBody>
      </p:sp>
      <p:sp>
        <p:nvSpPr>
          <p:cNvPr id="224" name="TextBox 223">
            <a:extLst>
              <a:ext uri="{FF2B5EF4-FFF2-40B4-BE49-F238E27FC236}">
                <a16:creationId xmlns:a16="http://schemas.microsoft.com/office/drawing/2014/main" id="{532C7986-E92E-44AA-B9E7-B48200D6627E}"/>
              </a:ext>
            </a:extLst>
          </p:cNvPr>
          <p:cNvSpPr txBox="1"/>
          <p:nvPr/>
        </p:nvSpPr>
        <p:spPr>
          <a:xfrm>
            <a:off x="6858448" y="1734201"/>
            <a:ext cx="942535" cy="261610"/>
          </a:xfrm>
          <a:prstGeom prst="rect">
            <a:avLst/>
          </a:prstGeom>
          <a:noFill/>
        </p:spPr>
        <p:txBody>
          <a:bodyPr wrap="square" rtlCol="0">
            <a:spAutoFit/>
          </a:bodyPr>
          <a:lstStyle/>
          <a:p>
            <a:r>
              <a:rPr lang="en-US" sz="1100" dirty="0">
                <a:latin typeface="Segoe Condensed" panose="020B0606040200020203" pitchFamily="34" charset="0"/>
              </a:rPr>
              <a:t>0 volts</a:t>
            </a:r>
          </a:p>
        </p:txBody>
      </p:sp>
      <p:sp>
        <p:nvSpPr>
          <p:cNvPr id="193" name="TextBox 192">
            <a:extLst>
              <a:ext uri="{FF2B5EF4-FFF2-40B4-BE49-F238E27FC236}">
                <a16:creationId xmlns:a16="http://schemas.microsoft.com/office/drawing/2014/main" id="{86900897-29ED-4FD7-AD94-B7EB0A545011}"/>
              </a:ext>
            </a:extLst>
          </p:cNvPr>
          <p:cNvSpPr txBox="1"/>
          <p:nvPr/>
        </p:nvSpPr>
        <p:spPr>
          <a:xfrm>
            <a:off x="6847917" y="3377297"/>
            <a:ext cx="942535" cy="261610"/>
          </a:xfrm>
          <a:prstGeom prst="rect">
            <a:avLst/>
          </a:prstGeom>
          <a:noFill/>
        </p:spPr>
        <p:txBody>
          <a:bodyPr wrap="square" rtlCol="0">
            <a:spAutoFit/>
          </a:bodyPr>
          <a:lstStyle/>
          <a:p>
            <a:r>
              <a:rPr lang="en-US" sz="1100" dirty="0">
                <a:latin typeface="Segoe Condensed" panose="020B0606040200020203" pitchFamily="34" charset="0"/>
              </a:rPr>
              <a:t>1.5 volts</a:t>
            </a:r>
          </a:p>
        </p:txBody>
      </p:sp>
      <p:sp>
        <p:nvSpPr>
          <p:cNvPr id="194" name="TextBox 193">
            <a:extLst>
              <a:ext uri="{FF2B5EF4-FFF2-40B4-BE49-F238E27FC236}">
                <a16:creationId xmlns:a16="http://schemas.microsoft.com/office/drawing/2014/main" id="{8C3436C0-4381-45D8-A901-6363928F80A9}"/>
              </a:ext>
            </a:extLst>
          </p:cNvPr>
          <p:cNvSpPr txBox="1"/>
          <p:nvPr/>
        </p:nvSpPr>
        <p:spPr>
          <a:xfrm>
            <a:off x="8236822" y="2545870"/>
            <a:ext cx="768820" cy="261610"/>
          </a:xfrm>
          <a:prstGeom prst="rect">
            <a:avLst/>
          </a:prstGeom>
          <a:noFill/>
        </p:spPr>
        <p:txBody>
          <a:bodyPr wrap="square" rtlCol="0">
            <a:spAutoFit/>
          </a:bodyPr>
          <a:lstStyle/>
          <a:p>
            <a:r>
              <a:rPr lang="en-US" sz="1100" i="1" dirty="0">
                <a:latin typeface="Times New Roman" panose="02020603050405020304" pitchFamily="18" charset="0"/>
                <a:cs typeface="Times New Roman" panose="02020603050405020304" pitchFamily="18" charset="0"/>
              </a:rPr>
              <a:t>R</a:t>
            </a:r>
            <a:r>
              <a:rPr lang="en-US" sz="1100" dirty="0">
                <a:latin typeface="Segoe Condensed" panose="020B0606040200020203" pitchFamily="34" charset="0"/>
              </a:rPr>
              <a:t> = 100</a:t>
            </a:r>
            <a:r>
              <a:rPr lang="el-GR" sz="1100" dirty="0">
                <a:latin typeface="Segoe Condensed" panose="020B0606040200020203" pitchFamily="34" charset="0"/>
              </a:rPr>
              <a:t>Ω</a:t>
            </a:r>
            <a:r>
              <a:rPr lang="en-US" sz="1100" dirty="0">
                <a:latin typeface="Segoe Condensed" panose="020B0606040200020203" pitchFamily="34" charset="0"/>
              </a:rPr>
              <a:t> </a:t>
            </a:r>
          </a:p>
        </p:txBody>
      </p:sp>
      <p:sp>
        <p:nvSpPr>
          <p:cNvPr id="195" name="Arc 194">
            <a:extLst>
              <a:ext uri="{FF2B5EF4-FFF2-40B4-BE49-F238E27FC236}">
                <a16:creationId xmlns:a16="http://schemas.microsoft.com/office/drawing/2014/main" id="{1E8C7511-2E4D-4BEF-84D7-620BA362E0DC}"/>
              </a:ext>
            </a:extLst>
          </p:cNvPr>
          <p:cNvSpPr/>
          <p:nvPr/>
        </p:nvSpPr>
        <p:spPr>
          <a:xfrm rot="4105888" flipV="1">
            <a:off x="7133376" y="2233851"/>
            <a:ext cx="798388" cy="798388"/>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96" name="TextBox 195">
            <a:extLst>
              <a:ext uri="{FF2B5EF4-FFF2-40B4-BE49-F238E27FC236}">
                <a16:creationId xmlns:a16="http://schemas.microsoft.com/office/drawing/2014/main" id="{A709073B-57D1-461B-9B60-383D2ABEFD0C}"/>
              </a:ext>
            </a:extLst>
          </p:cNvPr>
          <p:cNvSpPr txBox="1"/>
          <p:nvPr/>
        </p:nvSpPr>
        <p:spPr>
          <a:xfrm>
            <a:off x="7199947" y="2505061"/>
            <a:ext cx="1202266" cy="261610"/>
          </a:xfrm>
          <a:prstGeom prst="rect">
            <a:avLst/>
          </a:prstGeom>
          <a:noFill/>
        </p:spPr>
        <p:txBody>
          <a:bodyPr wrap="square" rtlCol="0">
            <a:spAutoFit/>
          </a:bodyPr>
          <a:lstStyle>
            <a:defPPr>
              <a:defRPr lang="en-US"/>
            </a:defPPr>
            <a:lvl1pPr>
              <a:defRPr sz="1100">
                <a:latin typeface="Segoe Condensed" panose="020B0606040200020203" pitchFamily="34" charset="0"/>
              </a:defRPr>
            </a:lvl1pPr>
          </a:lstStyle>
          <a:p>
            <a:r>
              <a:rPr lang="en-US" i="1" dirty="0">
                <a:latin typeface="Times New Roman" panose="02020603050405020304" pitchFamily="18" charset="0"/>
                <a:cs typeface="Times New Roman" panose="02020603050405020304" pitchFamily="18" charset="0"/>
              </a:rPr>
              <a:t>I </a:t>
            </a:r>
            <a:r>
              <a:rPr lang="en-US" dirty="0"/>
              <a:t>= 15mA</a:t>
            </a:r>
          </a:p>
        </p:txBody>
      </p:sp>
      <p:sp>
        <p:nvSpPr>
          <p:cNvPr id="197" name="Oval 196">
            <a:extLst>
              <a:ext uri="{FF2B5EF4-FFF2-40B4-BE49-F238E27FC236}">
                <a16:creationId xmlns:a16="http://schemas.microsoft.com/office/drawing/2014/main" id="{A7127848-CB86-477A-86CC-C7E141173BCA}"/>
              </a:ext>
            </a:extLst>
          </p:cNvPr>
          <p:cNvSpPr>
            <a:spLocks noChangeAspect="1"/>
          </p:cNvSpPr>
          <p:nvPr/>
        </p:nvSpPr>
        <p:spPr>
          <a:xfrm>
            <a:off x="6615167" y="345397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6B78DC71-1526-4FBE-8CEB-4C14735C6696}"/>
              </a:ext>
            </a:extLst>
          </p:cNvPr>
          <p:cNvSpPr>
            <a:spLocks noChangeAspect="1"/>
          </p:cNvSpPr>
          <p:nvPr/>
        </p:nvSpPr>
        <p:spPr>
          <a:xfrm>
            <a:off x="6615167" y="345397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04A6569C-91FA-491E-8427-E46CD92477B4}"/>
              </a:ext>
            </a:extLst>
          </p:cNvPr>
          <p:cNvSpPr>
            <a:spLocks noChangeAspect="1"/>
          </p:cNvSpPr>
          <p:nvPr/>
        </p:nvSpPr>
        <p:spPr>
          <a:xfrm>
            <a:off x="6615167" y="345397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Oval 199">
            <a:extLst>
              <a:ext uri="{FF2B5EF4-FFF2-40B4-BE49-F238E27FC236}">
                <a16:creationId xmlns:a16="http://schemas.microsoft.com/office/drawing/2014/main" id="{DFB80A19-0E47-4F33-83EA-0BD2F7B5B77A}"/>
              </a:ext>
            </a:extLst>
          </p:cNvPr>
          <p:cNvSpPr>
            <a:spLocks noChangeAspect="1"/>
          </p:cNvSpPr>
          <p:nvPr/>
        </p:nvSpPr>
        <p:spPr>
          <a:xfrm>
            <a:off x="6615167" y="3453978"/>
            <a:ext cx="108248" cy="108248"/>
          </a:xfrm>
          <a:prstGeom prst="ellipse">
            <a:avLst/>
          </a:prstGeom>
          <a:solidFill>
            <a:srgbClr val="E9E900"/>
          </a:solid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TextBox 137">
            <a:extLst>
              <a:ext uri="{FF2B5EF4-FFF2-40B4-BE49-F238E27FC236}">
                <a16:creationId xmlns:a16="http://schemas.microsoft.com/office/drawing/2014/main" id="{49903D31-3F68-403C-A68C-4BE0CA1BD03C}"/>
              </a:ext>
            </a:extLst>
          </p:cNvPr>
          <p:cNvSpPr txBox="1"/>
          <p:nvPr/>
        </p:nvSpPr>
        <p:spPr>
          <a:xfrm>
            <a:off x="7095549" y="3015858"/>
            <a:ext cx="1202276" cy="369332"/>
          </a:xfrm>
          <a:prstGeom prst="rect">
            <a:avLst/>
          </a:prstGeom>
          <a:noFill/>
        </p:spPr>
        <p:txBody>
          <a:bodyPr wrap="square" rtlCol="0">
            <a:spAutoFit/>
          </a:bodyPr>
          <a:lstStyle/>
          <a:p>
            <a:r>
              <a:rPr lang="en-US" sz="900" dirty="0">
                <a:solidFill>
                  <a:srgbClr val="002060"/>
                </a:solidFill>
                <a:latin typeface="Segoe Condensed" panose="020B0606040200020203" pitchFamily="34" charset="0"/>
              </a:rPr>
              <a:t>Current (</a:t>
            </a:r>
            <a:r>
              <a:rPr lang="en-US" sz="900" i="1" dirty="0">
                <a:solidFill>
                  <a:srgbClr val="002060"/>
                </a:solidFill>
                <a:latin typeface="Times New Roman" panose="02020603050405020304" pitchFamily="18" charset="0"/>
                <a:cs typeface="Times New Roman" panose="02020603050405020304" pitchFamily="18" charset="0"/>
              </a:rPr>
              <a:t>I</a:t>
            </a:r>
            <a:r>
              <a:rPr lang="en-US" sz="900" dirty="0">
                <a:solidFill>
                  <a:srgbClr val="002060"/>
                </a:solidFill>
                <a:latin typeface="Segoe Condensed" panose="020B0606040200020203" pitchFamily="34" charset="0"/>
              </a:rPr>
              <a:t>) flows from high to low pressure</a:t>
            </a:r>
            <a:endParaRPr lang="en-US" sz="500" dirty="0">
              <a:solidFill>
                <a:srgbClr val="002060"/>
              </a:solidFill>
              <a:latin typeface="Segoe Condensed" panose="020B0606040200020203" pitchFamily="34" charset="0"/>
            </a:endParaRPr>
          </a:p>
        </p:txBody>
      </p:sp>
      <p:sp>
        <p:nvSpPr>
          <p:cNvPr id="140" name="TextBox 139">
            <a:extLst>
              <a:ext uri="{FF2B5EF4-FFF2-40B4-BE49-F238E27FC236}">
                <a16:creationId xmlns:a16="http://schemas.microsoft.com/office/drawing/2014/main" id="{149EC5C8-7DF6-451D-BE8B-E361CDE2B04D}"/>
              </a:ext>
            </a:extLst>
          </p:cNvPr>
          <p:cNvSpPr txBox="1"/>
          <p:nvPr/>
        </p:nvSpPr>
        <p:spPr>
          <a:xfrm>
            <a:off x="8334754" y="2887619"/>
            <a:ext cx="1346190" cy="646331"/>
          </a:xfrm>
          <a:prstGeom prst="rect">
            <a:avLst/>
          </a:prstGeom>
          <a:noFill/>
        </p:spPr>
        <p:txBody>
          <a:bodyPr wrap="square" rtlCol="0">
            <a:spAutoFit/>
          </a:bodyPr>
          <a:lstStyle/>
          <a:p>
            <a:r>
              <a:rPr lang="en-US" sz="900" dirty="0">
                <a:solidFill>
                  <a:srgbClr val="002060"/>
                </a:solidFill>
                <a:latin typeface="Segoe Condensed" panose="020B0606040200020203" pitchFamily="34" charset="0"/>
              </a:rPr>
              <a:t>The resistor </a:t>
            </a:r>
            <a:r>
              <a:rPr lang="en-US" sz="900" i="1" dirty="0">
                <a:solidFill>
                  <a:srgbClr val="002060"/>
                </a:solidFill>
                <a:latin typeface="Segoe Condensed" panose="020B0606040200020203" pitchFamily="34" charset="0"/>
              </a:rPr>
              <a:t>resists </a:t>
            </a:r>
            <a:r>
              <a:rPr lang="en-US" sz="900" dirty="0">
                <a:solidFill>
                  <a:srgbClr val="002060"/>
                </a:solidFill>
                <a:latin typeface="Segoe Condensed" panose="020B0606040200020203" pitchFamily="34" charset="0"/>
              </a:rPr>
              <a:t>the flow of current and the voltage (pressure) drops. The larger the resistor, the less current. </a:t>
            </a:r>
            <a:endParaRPr lang="en-US" sz="500" dirty="0">
              <a:solidFill>
                <a:srgbClr val="002060"/>
              </a:solidFill>
              <a:latin typeface="Segoe Condensed" panose="020B0606040200020203" pitchFamily="34" charset="0"/>
            </a:endParaRPr>
          </a:p>
        </p:txBody>
      </p:sp>
      <p:cxnSp>
        <p:nvCxnSpPr>
          <p:cNvPr id="145" name="Straight Connector 144">
            <a:extLst>
              <a:ext uri="{FF2B5EF4-FFF2-40B4-BE49-F238E27FC236}">
                <a16:creationId xmlns:a16="http://schemas.microsoft.com/office/drawing/2014/main" id="{735EAFCC-0D6A-4622-A0D0-65D44CD4C36C}"/>
              </a:ext>
            </a:extLst>
          </p:cNvPr>
          <p:cNvCxnSpPr>
            <a:cxnSpLocks/>
          </p:cNvCxnSpPr>
          <p:nvPr/>
        </p:nvCxnSpPr>
        <p:spPr>
          <a:xfrm flipH="1" flipV="1">
            <a:off x="8461662" y="2756150"/>
            <a:ext cx="70469" cy="135475"/>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158" name="TextBox 157">
            <a:extLst>
              <a:ext uri="{FF2B5EF4-FFF2-40B4-BE49-F238E27FC236}">
                <a16:creationId xmlns:a16="http://schemas.microsoft.com/office/drawing/2014/main" id="{A79D7A30-5FEA-469B-B70D-59602929621D}"/>
              </a:ext>
            </a:extLst>
          </p:cNvPr>
          <p:cNvSpPr txBox="1"/>
          <p:nvPr/>
        </p:nvSpPr>
        <p:spPr>
          <a:xfrm>
            <a:off x="8365436" y="1843961"/>
            <a:ext cx="1455178" cy="507831"/>
          </a:xfrm>
          <a:prstGeom prst="rect">
            <a:avLst/>
          </a:prstGeom>
          <a:noFill/>
        </p:spPr>
        <p:txBody>
          <a:bodyPr wrap="square" rtlCol="0">
            <a:spAutoFit/>
          </a:bodyPr>
          <a:lstStyle/>
          <a:p>
            <a:r>
              <a:rPr lang="en-US" sz="900" dirty="0">
                <a:solidFill>
                  <a:srgbClr val="002060"/>
                </a:solidFill>
                <a:latin typeface="Segoe Condensed" panose="020B0606040200020203" pitchFamily="34" charset="0"/>
              </a:rPr>
              <a:t>The resistor causes an electrical pressure (voltage) drop. So, the voltage is back to 0V here.</a:t>
            </a:r>
            <a:endParaRPr lang="en-US" sz="500" dirty="0">
              <a:solidFill>
                <a:srgbClr val="002060"/>
              </a:solidFill>
              <a:latin typeface="Segoe Condensed" panose="020B0606040200020203" pitchFamily="34" charset="0"/>
            </a:endParaRPr>
          </a:p>
        </p:txBody>
      </p:sp>
      <p:sp>
        <p:nvSpPr>
          <p:cNvPr id="159" name="Freeform: Shape 158">
            <a:extLst>
              <a:ext uri="{FF2B5EF4-FFF2-40B4-BE49-F238E27FC236}">
                <a16:creationId xmlns:a16="http://schemas.microsoft.com/office/drawing/2014/main" id="{F0A4461F-9ABB-4F91-9E57-8B7380F80AD6}"/>
              </a:ext>
            </a:extLst>
          </p:cNvPr>
          <p:cNvSpPr/>
          <p:nvPr/>
        </p:nvSpPr>
        <p:spPr>
          <a:xfrm>
            <a:off x="8315739" y="1945758"/>
            <a:ext cx="106115" cy="622410"/>
          </a:xfrm>
          <a:custGeom>
            <a:avLst/>
            <a:gdLst>
              <a:gd name="connsiteX0" fmla="*/ 0 w 224932"/>
              <a:gd name="connsiteY0" fmla="*/ 1012197 h 1012197"/>
              <a:gd name="connsiteX1" fmla="*/ 102687 w 224932"/>
              <a:gd name="connsiteY1" fmla="*/ 914400 h 1012197"/>
              <a:gd name="connsiteX2" fmla="*/ 127136 w 224932"/>
              <a:gd name="connsiteY2" fmla="*/ 4890 h 1012197"/>
              <a:gd name="connsiteX3" fmla="*/ 224932 w 224932"/>
              <a:gd name="connsiteY3" fmla="*/ 0 h 1012197"/>
            </a:gdLst>
            <a:ahLst/>
            <a:cxnLst>
              <a:cxn ang="0">
                <a:pos x="connsiteX0" y="connsiteY0"/>
              </a:cxn>
              <a:cxn ang="0">
                <a:pos x="connsiteX1" y="connsiteY1"/>
              </a:cxn>
              <a:cxn ang="0">
                <a:pos x="connsiteX2" y="connsiteY2"/>
              </a:cxn>
              <a:cxn ang="0">
                <a:pos x="connsiteX3" y="connsiteY3"/>
              </a:cxn>
            </a:cxnLst>
            <a:rect l="l" t="t" r="r" b="b"/>
            <a:pathLst>
              <a:path w="224932" h="1012197">
                <a:moveTo>
                  <a:pt x="0" y="1012197"/>
                </a:moveTo>
                <a:lnTo>
                  <a:pt x="102687" y="914400"/>
                </a:lnTo>
                <a:lnTo>
                  <a:pt x="127136" y="4890"/>
                </a:lnTo>
                <a:lnTo>
                  <a:pt x="224932" y="0"/>
                </a:lnTo>
              </a:path>
            </a:pathLst>
          </a:custGeom>
          <a:ln>
            <a:solidFill>
              <a:srgbClr val="002060"/>
            </a:solidFill>
            <a:prstDash val="soli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787881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7 0.00093 L -0.00027 0.01737 L 0.12786 0.01737 L 0.12786 -0.2581 L -0.00027 -0.2581 L 0.00039 -0.24328 " pathEditMode="relative" rAng="0" ptsTypes="AAAAAA">
                                      <p:cBhvr>
                                        <p:cTn id="6" dur="3750" fill="hold"/>
                                        <p:tgtEl>
                                          <p:spTgt spid="176"/>
                                        </p:tgtEl>
                                        <p:attrNameLst>
                                          <p:attrName>ppt_x</p:attrName>
                                          <p:attrName>ppt_y</p:attrName>
                                        </p:attrNameLst>
                                      </p:cBhvr>
                                      <p:rCtr x="6406" y="-12130"/>
                                    </p:animMotion>
                                  </p:childTnLst>
                                </p:cTn>
                              </p:par>
                              <p:par>
                                <p:cTn id="7" presetID="0" presetClass="path" presetSubtype="0" repeatCount="indefinite" fill="hold" grpId="0" nodeType="withEffect">
                                  <p:stCondLst>
                                    <p:cond delay="750"/>
                                  </p:stCondLst>
                                  <p:childTnLst>
                                    <p:animMotion origin="layout" path="M -0.00027 0.00093 L -0.00027 0.01737 L 0.12786 0.01737 L 0.12786 -0.2581 L -0.00027 -0.2581 L 0.00039 -0.24328 " pathEditMode="relative" rAng="0" ptsTypes="AAAAAA">
                                      <p:cBhvr>
                                        <p:cTn id="8" dur="3750" fill="hold"/>
                                        <p:tgtEl>
                                          <p:spTgt spid="197"/>
                                        </p:tgtEl>
                                        <p:attrNameLst>
                                          <p:attrName>ppt_x</p:attrName>
                                          <p:attrName>ppt_y</p:attrName>
                                        </p:attrNameLst>
                                      </p:cBhvr>
                                      <p:rCtr x="6406" y="-12130"/>
                                    </p:animMotion>
                                  </p:childTnLst>
                                </p:cTn>
                              </p:par>
                              <p:par>
                                <p:cTn id="9" presetID="0" presetClass="path" presetSubtype="0" repeatCount="indefinite" fill="hold" grpId="0" nodeType="withEffect">
                                  <p:stCondLst>
                                    <p:cond delay="1500"/>
                                  </p:stCondLst>
                                  <p:childTnLst>
                                    <p:animMotion origin="layout" path="M -0.00027 0.00093 L -0.00027 0.01737 L 0.12786 0.01737 L 0.12786 -0.2581 L -0.00027 -0.2581 L 0.00039 -0.24328 " pathEditMode="relative" rAng="0" ptsTypes="AAAAAA">
                                      <p:cBhvr>
                                        <p:cTn id="10" dur="3750" fill="hold"/>
                                        <p:tgtEl>
                                          <p:spTgt spid="198"/>
                                        </p:tgtEl>
                                        <p:attrNameLst>
                                          <p:attrName>ppt_x</p:attrName>
                                          <p:attrName>ppt_y</p:attrName>
                                        </p:attrNameLst>
                                      </p:cBhvr>
                                      <p:rCtr x="6406" y="-12130"/>
                                    </p:animMotion>
                                  </p:childTnLst>
                                </p:cTn>
                              </p:par>
                              <p:par>
                                <p:cTn id="11" presetID="0" presetClass="path" presetSubtype="0" repeatCount="indefinite" fill="hold" grpId="0" nodeType="withEffect">
                                  <p:stCondLst>
                                    <p:cond delay="2250"/>
                                  </p:stCondLst>
                                  <p:childTnLst>
                                    <p:animMotion origin="layout" path="M -0.00027 0.00093 L -0.00027 0.01737 L 0.12786 0.01737 L 0.12786 -0.2581 L -0.00027 -0.2581 L 0.00039 -0.24328 " pathEditMode="relative" rAng="0" ptsTypes="AAAAAA">
                                      <p:cBhvr>
                                        <p:cTn id="12" dur="3750" fill="hold"/>
                                        <p:tgtEl>
                                          <p:spTgt spid="199"/>
                                        </p:tgtEl>
                                        <p:attrNameLst>
                                          <p:attrName>ppt_x</p:attrName>
                                          <p:attrName>ppt_y</p:attrName>
                                        </p:attrNameLst>
                                      </p:cBhvr>
                                      <p:rCtr x="6406" y="-12130"/>
                                    </p:animMotion>
                                  </p:childTnLst>
                                </p:cTn>
                              </p:par>
                              <p:par>
                                <p:cTn id="13" presetID="0" presetClass="path" presetSubtype="0" repeatCount="indefinite" fill="hold" grpId="0" nodeType="withEffect">
                                  <p:stCondLst>
                                    <p:cond delay="3000"/>
                                  </p:stCondLst>
                                  <p:childTnLst>
                                    <p:animMotion origin="layout" path="M -0.00027 0.00093 L -0.00027 0.01737 L 0.12786 0.01737 L 0.12786 -0.2581 L -0.00027 -0.2581 L 0.00039 -0.24328 " pathEditMode="relative" rAng="0" ptsTypes="AAAAAA">
                                      <p:cBhvr>
                                        <p:cTn id="14" dur="3750" fill="hold"/>
                                        <p:tgtEl>
                                          <p:spTgt spid="200"/>
                                        </p:tgtEl>
                                        <p:attrNameLst>
                                          <p:attrName>ppt_x</p:attrName>
                                          <p:attrName>ppt_y</p:attrName>
                                        </p:attrNameLst>
                                      </p:cBhvr>
                                      <p:rCtr x="6406" y="-12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6" grpId="0" animBg="1"/>
      <p:bldP spid="197" grpId="0" animBg="1"/>
      <p:bldP spid="198" grpId="0" animBg="1"/>
      <p:bldP spid="199" grpId="0" animBg="1"/>
      <p:bldP spid="20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showing the relationship between voltage, current and resistance (V=I*R) using water as an analogy">
            <a:extLst>
              <a:ext uri="{FF2B5EF4-FFF2-40B4-BE49-F238E27FC236}">
                <a16:creationId xmlns:a16="http://schemas.microsoft.com/office/drawing/2014/main" id="{3FB165E9-F1C9-47E4-8824-5195FA386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90981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an image showing the relationship between voltage, current and resistance (V=I*R) using water as an analogy">
            <a:extLst>
              <a:ext uri="{FF2B5EF4-FFF2-40B4-BE49-F238E27FC236}">
                <a16:creationId xmlns:a16="http://schemas.microsoft.com/office/drawing/2014/main" id="{3FB165E9-F1C9-47E4-8824-5195FA386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685800"/>
            <a:ext cx="9753600" cy="54864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BA5C3CE9-A370-4753-85FF-3B1AF63E9704}"/>
              </a:ext>
            </a:extLst>
          </p:cNvPr>
          <p:cNvSpPr/>
          <p:nvPr/>
        </p:nvSpPr>
        <p:spPr>
          <a:xfrm>
            <a:off x="2110154" y="3793588"/>
            <a:ext cx="745588" cy="2063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77AF619-6BE8-4B8B-B073-6FD670ECCDF1}"/>
              </a:ext>
            </a:extLst>
          </p:cNvPr>
          <p:cNvSpPr/>
          <p:nvPr/>
        </p:nvSpPr>
        <p:spPr>
          <a:xfrm>
            <a:off x="2630659" y="4504005"/>
            <a:ext cx="745588" cy="4571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814020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B4A7CD9E-BB6C-431F-ACE3-0A98B8E65E79}"/>
              </a:ext>
            </a:extLst>
          </p:cNvPr>
          <p:cNvGrpSpPr/>
          <p:nvPr/>
        </p:nvGrpSpPr>
        <p:grpSpPr>
          <a:xfrm>
            <a:off x="3860800" y="1714500"/>
            <a:ext cx="4210050" cy="2561114"/>
            <a:chOff x="3810000" y="1714500"/>
            <a:chExt cx="4572000" cy="2781300"/>
          </a:xfrm>
        </p:grpSpPr>
        <p:pic>
          <p:nvPicPr>
            <p:cNvPr id="1026" name="Picture 2" descr="Water circulates endlessly around this closed loop much like electrical current">
              <a:extLst>
                <a:ext uri="{FF2B5EF4-FFF2-40B4-BE49-F238E27FC236}">
                  <a16:creationId xmlns:a16="http://schemas.microsoft.com/office/drawing/2014/main" id="{578713F5-70B4-4D8B-AEBF-43E5759ECE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8889"/>
            <a:stretch/>
          </p:blipFill>
          <p:spPr bwMode="auto">
            <a:xfrm>
              <a:off x="3810000" y="1714500"/>
              <a:ext cx="4572000" cy="2781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B6E2D22-4280-4315-96C2-15D0C43C9C8C}"/>
                </a:ext>
              </a:extLst>
            </p:cNvPr>
            <p:cNvSpPr/>
            <p:nvPr/>
          </p:nvSpPr>
          <p:spPr>
            <a:xfrm>
              <a:off x="5417096" y="2266950"/>
              <a:ext cx="1587500" cy="984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2">
            <a:extLst>
              <a:ext uri="{FF2B5EF4-FFF2-40B4-BE49-F238E27FC236}">
                <a16:creationId xmlns:a16="http://schemas.microsoft.com/office/drawing/2014/main" id="{29716902-E3F1-428E-962B-911B330E9B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400" t="15386" r="8038" b="18133"/>
          <a:stretch/>
        </p:blipFill>
        <p:spPr bwMode="auto">
          <a:xfrm>
            <a:off x="8218859" y="1158621"/>
            <a:ext cx="3133722" cy="3711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a:extLst>
              <a:ext uri="{FF2B5EF4-FFF2-40B4-BE49-F238E27FC236}">
                <a16:creationId xmlns:a16="http://schemas.microsoft.com/office/drawing/2014/main" id="{757E90B7-36D7-445B-A73E-E50C0A0F40B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6" t="15386" r="62999" b="18133"/>
          <a:stretch/>
        </p:blipFill>
        <p:spPr bwMode="auto">
          <a:xfrm>
            <a:off x="1240606" y="1443619"/>
            <a:ext cx="2029294" cy="3371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a:extLst>
              <a:ext uri="{FF2B5EF4-FFF2-40B4-BE49-F238E27FC236}">
                <a16:creationId xmlns:a16="http://schemas.microsoft.com/office/drawing/2014/main" id="{2A75F521-7456-4067-91D9-46EB50269494}"/>
              </a:ext>
            </a:extLst>
          </p:cNvPr>
          <p:cNvSpPr txBox="1"/>
          <p:nvPr/>
        </p:nvSpPr>
        <p:spPr>
          <a:xfrm>
            <a:off x="821256" y="917185"/>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Human Circulatory System</a:t>
            </a:r>
          </a:p>
        </p:txBody>
      </p:sp>
      <p:sp>
        <p:nvSpPr>
          <p:cNvPr id="19" name="TextBox 18">
            <a:extLst>
              <a:ext uri="{FF2B5EF4-FFF2-40B4-BE49-F238E27FC236}">
                <a16:creationId xmlns:a16="http://schemas.microsoft.com/office/drawing/2014/main" id="{02E93ED5-52CB-44C6-9D87-E712E1FCFDE9}"/>
              </a:ext>
            </a:extLst>
          </p:cNvPr>
          <p:cNvSpPr txBox="1"/>
          <p:nvPr/>
        </p:nvSpPr>
        <p:spPr>
          <a:xfrm>
            <a:off x="4435311" y="917184"/>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Water Hydraulic System</a:t>
            </a:r>
          </a:p>
        </p:txBody>
      </p:sp>
      <p:sp>
        <p:nvSpPr>
          <p:cNvPr id="20" name="TextBox 19">
            <a:extLst>
              <a:ext uri="{FF2B5EF4-FFF2-40B4-BE49-F238E27FC236}">
                <a16:creationId xmlns:a16="http://schemas.microsoft.com/office/drawing/2014/main" id="{3A37FA57-9CCB-40C7-AB7E-998DD1A968A5}"/>
              </a:ext>
            </a:extLst>
          </p:cNvPr>
          <p:cNvSpPr txBox="1"/>
          <p:nvPr/>
        </p:nvSpPr>
        <p:spPr>
          <a:xfrm>
            <a:off x="8437441" y="917183"/>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Electrical circuits</a:t>
            </a:r>
          </a:p>
        </p:txBody>
      </p:sp>
    </p:spTree>
    <p:extLst>
      <p:ext uri="{BB962C8B-B14F-4D97-AF65-F5344CB8AC3E}">
        <p14:creationId xmlns:p14="http://schemas.microsoft.com/office/powerpoint/2010/main" val="23084400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7518201-00A1-4865-9A6C-03E58E48A34B}"/>
              </a:ext>
            </a:extLst>
          </p:cNvPr>
          <p:cNvPicPr>
            <a:picLocks noChangeAspect="1"/>
          </p:cNvPicPr>
          <p:nvPr/>
        </p:nvPicPr>
        <p:blipFill>
          <a:blip r:embed="rId2"/>
          <a:stretch>
            <a:fillRect/>
          </a:stretch>
        </p:blipFill>
        <p:spPr>
          <a:xfrm>
            <a:off x="1182045" y="1928720"/>
            <a:ext cx="4608963" cy="2129534"/>
          </a:xfrm>
          <a:prstGeom prst="rect">
            <a:avLst/>
          </a:prstGeom>
        </p:spPr>
      </p:pic>
      <p:pic>
        <p:nvPicPr>
          <p:cNvPr id="7" name="Picture 6">
            <a:extLst>
              <a:ext uri="{FF2B5EF4-FFF2-40B4-BE49-F238E27FC236}">
                <a16:creationId xmlns:a16="http://schemas.microsoft.com/office/drawing/2014/main" id="{DEF5B0E5-FA1A-4A9C-8678-368D4312BB03}"/>
              </a:ext>
            </a:extLst>
          </p:cNvPr>
          <p:cNvPicPr>
            <a:picLocks noChangeAspect="1"/>
          </p:cNvPicPr>
          <p:nvPr/>
        </p:nvPicPr>
        <p:blipFill>
          <a:blip r:embed="rId3"/>
          <a:stretch>
            <a:fillRect/>
          </a:stretch>
        </p:blipFill>
        <p:spPr>
          <a:xfrm>
            <a:off x="6097063" y="783101"/>
            <a:ext cx="3251088" cy="4589585"/>
          </a:xfrm>
          <a:prstGeom prst="rect">
            <a:avLst/>
          </a:prstGeom>
        </p:spPr>
      </p:pic>
      <p:sp>
        <p:nvSpPr>
          <p:cNvPr id="8" name="Rectangle 7">
            <a:extLst>
              <a:ext uri="{FF2B5EF4-FFF2-40B4-BE49-F238E27FC236}">
                <a16:creationId xmlns:a16="http://schemas.microsoft.com/office/drawing/2014/main" id="{B36BBF81-8F16-41F3-9F56-00C17B6C5576}"/>
              </a:ext>
            </a:extLst>
          </p:cNvPr>
          <p:cNvSpPr/>
          <p:nvPr/>
        </p:nvSpPr>
        <p:spPr>
          <a:xfrm>
            <a:off x="6016283" y="2447778"/>
            <a:ext cx="1209822" cy="256969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759424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a:extLst>
              <a:ext uri="{FF2B5EF4-FFF2-40B4-BE49-F238E27FC236}">
                <a16:creationId xmlns:a16="http://schemas.microsoft.com/office/drawing/2014/main" id="{0495DC39-B1DA-4FBA-B7B5-12E6DEE434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0463" y="-152400"/>
            <a:ext cx="68230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1107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93A6C6-F13F-496F-8725-863A6A185937}"/>
              </a:ext>
            </a:extLst>
          </p:cNvPr>
          <p:cNvPicPr>
            <a:picLocks noChangeAspect="1"/>
          </p:cNvPicPr>
          <p:nvPr/>
        </p:nvPicPr>
        <p:blipFill>
          <a:blip r:embed="rId3"/>
          <a:stretch>
            <a:fillRect/>
          </a:stretch>
        </p:blipFill>
        <p:spPr>
          <a:xfrm>
            <a:off x="180033" y="0"/>
            <a:ext cx="11831934" cy="6858000"/>
          </a:xfrm>
          <a:prstGeom prst="rect">
            <a:avLst/>
          </a:prstGeom>
        </p:spPr>
      </p:pic>
    </p:spTree>
    <p:extLst>
      <p:ext uri="{BB962C8B-B14F-4D97-AF65-F5344CB8AC3E}">
        <p14:creationId xmlns:p14="http://schemas.microsoft.com/office/powerpoint/2010/main" val="111048036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DD5E67CC-BA2D-45EF-85C2-A870E822EE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6" r="550" b="1112"/>
          <a:stretch/>
        </p:blipFill>
        <p:spPr bwMode="auto">
          <a:xfrm rot="7448324">
            <a:off x="2661016" y="1308118"/>
            <a:ext cx="4551852" cy="4935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B7B3A7-872B-4F79-8B62-44E417FB40C3}"/>
              </a:ext>
            </a:extLst>
          </p:cNvPr>
          <p:cNvSpPr/>
          <p:nvPr/>
        </p:nvSpPr>
        <p:spPr>
          <a:xfrm>
            <a:off x="1570246" y="1835106"/>
            <a:ext cx="1500877" cy="3411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A7AF6C-F713-439D-859E-5393D4BED9CA}"/>
              </a:ext>
            </a:extLst>
          </p:cNvPr>
          <p:cNvSpPr txBox="1"/>
          <p:nvPr/>
        </p:nvSpPr>
        <p:spPr>
          <a:xfrm>
            <a:off x="7562850" y="1835106"/>
            <a:ext cx="4229099" cy="1384995"/>
          </a:xfrm>
          <a:prstGeom prst="rect">
            <a:avLst/>
          </a:prstGeom>
          <a:noFill/>
        </p:spPr>
        <p:txBody>
          <a:bodyPr wrap="square" rtlCol="0">
            <a:spAutoFit/>
          </a:bodyPr>
          <a:lstStyle/>
          <a:p>
            <a:r>
              <a:rPr lang="en-US" sz="2800" dirty="0">
                <a:latin typeface="Segoe Condensed" panose="020B0606040200020203" pitchFamily="34" charset="0"/>
              </a:rPr>
              <a:t>Wires are made of </a:t>
            </a:r>
            <a:r>
              <a:rPr lang="en-US" sz="2800" b="1" dirty="0">
                <a:latin typeface="Segoe Condensed" panose="020B0606040200020203" pitchFamily="34" charset="0"/>
              </a:rPr>
              <a:t>highly conductive material </a:t>
            </a:r>
            <a:r>
              <a:rPr lang="en-US" sz="2800" dirty="0">
                <a:latin typeface="Segoe Condensed" panose="020B0606040200020203" pitchFamily="34" charset="0"/>
              </a:rPr>
              <a:t>(</a:t>
            </a:r>
            <a:r>
              <a:rPr lang="en-US" sz="2800" i="1" dirty="0">
                <a:latin typeface="Segoe Condensed" panose="020B0606040200020203" pitchFamily="34" charset="0"/>
              </a:rPr>
              <a:t>i.e., </a:t>
            </a:r>
            <a:r>
              <a:rPr lang="en-US" sz="2800" dirty="0">
                <a:latin typeface="Segoe Condensed" panose="020B0606040200020203" pitchFamily="34" charset="0"/>
              </a:rPr>
              <a:t>with low resistance) such as copper</a:t>
            </a:r>
          </a:p>
        </p:txBody>
      </p:sp>
      <p:cxnSp>
        <p:nvCxnSpPr>
          <p:cNvPr id="8" name="Straight Connector 7">
            <a:extLst>
              <a:ext uri="{FF2B5EF4-FFF2-40B4-BE49-F238E27FC236}">
                <a16:creationId xmlns:a16="http://schemas.microsoft.com/office/drawing/2014/main" id="{B5453962-5096-47E5-9E05-C35FECD93727}"/>
              </a:ext>
            </a:extLst>
          </p:cNvPr>
          <p:cNvCxnSpPr/>
          <p:nvPr/>
        </p:nvCxnSpPr>
        <p:spPr>
          <a:xfrm flipV="1">
            <a:off x="6934200" y="2146300"/>
            <a:ext cx="628650" cy="2032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2E90344-D624-42F3-866D-3BE66E8B3B69}"/>
              </a:ext>
            </a:extLst>
          </p:cNvPr>
          <p:cNvCxnSpPr>
            <a:cxnSpLocks/>
          </p:cNvCxnSpPr>
          <p:nvPr/>
        </p:nvCxnSpPr>
        <p:spPr>
          <a:xfrm>
            <a:off x="2571750" y="1975456"/>
            <a:ext cx="622300" cy="17084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7957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a:extLst>
              <a:ext uri="{FF2B5EF4-FFF2-40B4-BE49-F238E27FC236}">
                <a16:creationId xmlns:a16="http://schemas.microsoft.com/office/drawing/2014/main" id="{DD5E67CC-BA2D-45EF-85C2-A870E822EE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786" r="550" b="1112"/>
          <a:stretch/>
        </p:blipFill>
        <p:spPr bwMode="auto">
          <a:xfrm rot="14151676" flipH="1">
            <a:off x="3715116" y="1308118"/>
            <a:ext cx="4551852" cy="493566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EEB7B3A7-872B-4F79-8B62-44E417FB40C3}"/>
              </a:ext>
            </a:extLst>
          </p:cNvPr>
          <p:cNvSpPr/>
          <p:nvPr/>
        </p:nvSpPr>
        <p:spPr>
          <a:xfrm>
            <a:off x="7809988" y="1932071"/>
            <a:ext cx="1500877" cy="34116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8A7AF6C-F713-439D-859E-5393D4BED9CA}"/>
              </a:ext>
            </a:extLst>
          </p:cNvPr>
          <p:cNvSpPr txBox="1"/>
          <p:nvPr/>
        </p:nvSpPr>
        <p:spPr>
          <a:xfrm>
            <a:off x="234950" y="2184568"/>
            <a:ext cx="3162300" cy="1446550"/>
          </a:xfrm>
          <a:prstGeom prst="rect">
            <a:avLst/>
          </a:prstGeom>
          <a:noFill/>
        </p:spPr>
        <p:txBody>
          <a:bodyPr wrap="square" rtlCol="0">
            <a:spAutoFit/>
          </a:bodyPr>
          <a:lstStyle/>
          <a:p>
            <a:pPr algn="r"/>
            <a:r>
              <a:rPr lang="en-US" sz="2800" b="1" dirty="0">
                <a:latin typeface="Segoe Condensed" panose="020B0606040200020203" pitchFamily="34" charset="0"/>
              </a:rPr>
              <a:t>Conductors</a:t>
            </a:r>
          </a:p>
          <a:p>
            <a:pPr algn="r"/>
            <a:r>
              <a:rPr lang="en-US" sz="2000" dirty="0">
                <a:latin typeface="Segoe Condensed" panose="020B0606040200020203" pitchFamily="34" charset="0"/>
              </a:rPr>
              <a:t>Wires are made of </a:t>
            </a:r>
            <a:r>
              <a:rPr lang="en-US" sz="2000" b="1" dirty="0">
                <a:latin typeface="Segoe Condensed" panose="020B0606040200020203" pitchFamily="34" charset="0"/>
              </a:rPr>
              <a:t>highly conductive material </a:t>
            </a:r>
            <a:r>
              <a:rPr lang="en-US" sz="2000" dirty="0">
                <a:latin typeface="Segoe Condensed" panose="020B0606040200020203" pitchFamily="34" charset="0"/>
              </a:rPr>
              <a:t>(</a:t>
            </a:r>
            <a:r>
              <a:rPr lang="en-US" sz="2000" i="1" dirty="0">
                <a:latin typeface="Segoe Condensed" panose="020B0606040200020203" pitchFamily="34" charset="0"/>
              </a:rPr>
              <a:t>i.e., </a:t>
            </a:r>
            <a:r>
              <a:rPr lang="en-US" sz="2000" dirty="0">
                <a:latin typeface="Segoe Condensed" panose="020B0606040200020203" pitchFamily="34" charset="0"/>
              </a:rPr>
              <a:t>with low resistance) such as copper</a:t>
            </a:r>
          </a:p>
        </p:txBody>
      </p:sp>
      <p:cxnSp>
        <p:nvCxnSpPr>
          <p:cNvPr id="8" name="Straight Connector 7">
            <a:extLst>
              <a:ext uri="{FF2B5EF4-FFF2-40B4-BE49-F238E27FC236}">
                <a16:creationId xmlns:a16="http://schemas.microsoft.com/office/drawing/2014/main" id="{B5453962-5096-47E5-9E05-C35FECD93727}"/>
              </a:ext>
            </a:extLst>
          </p:cNvPr>
          <p:cNvCxnSpPr>
            <a:cxnSpLocks/>
          </p:cNvCxnSpPr>
          <p:nvPr/>
        </p:nvCxnSpPr>
        <p:spPr>
          <a:xfrm>
            <a:off x="3422650" y="2508250"/>
            <a:ext cx="387350" cy="1333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C2E90344-D624-42F3-866D-3BE66E8B3B69}"/>
              </a:ext>
            </a:extLst>
          </p:cNvPr>
          <p:cNvCxnSpPr>
            <a:cxnSpLocks/>
          </p:cNvCxnSpPr>
          <p:nvPr/>
        </p:nvCxnSpPr>
        <p:spPr>
          <a:xfrm>
            <a:off x="7938126" y="2766298"/>
            <a:ext cx="431174" cy="1737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04A21A2-9718-48EB-92F0-29C5EC23E469}"/>
              </a:ext>
            </a:extLst>
          </p:cNvPr>
          <p:cNvSpPr txBox="1"/>
          <p:nvPr/>
        </p:nvSpPr>
        <p:spPr>
          <a:xfrm>
            <a:off x="8369300" y="2641599"/>
            <a:ext cx="3491273" cy="1754326"/>
          </a:xfrm>
          <a:prstGeom prst="rect">
            <a:avLst/>
          </a:prstGeom>
          <a:noFill/>
        </p:spPr>
        <p:txBody>
          <a:bodyPr wrap="square" rtlCol="0">
            <a:spAutoFit/>
          </a:bodyPr>
          <a:lstStyle/>
          <a:p>
            <a:r>
              <a:rPr lang="en-US" sz="2800" b="1" dirty="0">
                <a:latin typeface="Segoe Condensed" panose="020B0606040200020203" pitchFamily="34" charset="0"/>
              </a:rPr>
              <a:t>Insulators</a:t>
            </a:r>
            <a:endParaRPr lang="en-US" sz="2000" b="1" dirty="0">
              <a:latin typeface="Segoe Condensed" panose="020B0606040200020203" pitchFamily="34" charset="0"/>
            </a:endParaRPr>
          </a:p>
          <a:p>
            <a:r>
              <a:rPr lang="en-US" sz="2000" dirty="0">
                <a:latin typeface="Segoe Condensed" panose="020B0606040200020203" pitchFamily="34" charset="0"/>
              </a:rPr>
              <a:t>To prevent short circuits and electrical shocks, wires are </a:t>
            </a:r>
            <a:r>
              <a:rPr lang="en-US" sz="2000" b="1" dirty="0">
                <a:latin typeface="Segoe Condensed" panose="020B0606040200020203" pitchFamily="34" charset="0"/>
              </a:rPr>
              <a:t>wrapped in insulative material</a:t>
            </a:r>
            <a:r>
              <a:rPr lang="en-US" sz="2000" dirty="0">
                <a:latin typeface="Segoe Condensed" panose="020B0606040200020203" pitchFamily="34" charset="0"/>
              </a:rPr>
              <a:t> with low conductivity such as rubber or PVC</a:t>
            </a:r>
          </a:p>
        </p:txBody>
      </p:sp>
    </p:spTree>
    <p:extLst>
      <p:ext uri="{BB962C8B-B14F-4D97-AF65-F5344CB8AC3E}">
        <p14:creationId xmlns:p14="http://schemas.microsoft.com/office/powerpoint/2010/main" val="209061497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ow to Use a Breadboard : 5 Steps (with Pictures) - Instructables">
            <a:extLst>
              <a:ext uri="{FF2B5EF4-FFF2-40B4-BE49-F238E27FC236}">
                <a16:creationId xmlns:a16="http://schemas.microsoft.com/office/drawing/2014/main" id="{ACB4575F-B482-4E91-A2DF-5A1DCCB30E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2367" y="1905000"/>
            <a:ext cx="4572000" cy="3048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6C83C54A-698B-484F-8320-7CC1E036AA6D}"/>
              </a:ext>
            </a:extLst>
          </p:cNvPr>
          <p:cNvPicPr>
            <a:picLocks noChangeAspect="1"/>
          </p:cNvPicPr>
          <p:nvPr/>
        </p:nvPicPr>
        <p:blipFill>
          <a:blip r:embed="rId3"/>
          <a:stretch>
            <a:fillRect/>
          </a:stretch>
        </p:blipFill>
        <p:spPr>
          <a:xfrm>
            <a:off x="1825940" y="1905001"/>
            <a:ext cx="3827720" cy="3048000"/>
          </a:xfrm>
          <a:prstGeom prst="rect">
            <a:avLst/>
          </a:prstGeom>
        </p:spPr>
      </p:pic>
      <p:sp>
        <p:nvSpPr>
          <p:cNvPr id="8" name="TextBox 7">
            <a:extLst>
              <a:ext uri="{FF2B5EF4-FFF2-40B4-BE49-F238E27FC236}">
                <a16:creationId xmlns:a16="http://schemas.microsoft.com/office/drawing/2014/main" id="{D9B04E26-66BD-40BC-87A9-E7CD51A71EFB}"/>
              </a:ext>
            </a:extLst>
          </p:cNvPr>
          <p:cNvSpPr txBox="1"/>
          <p:nvPr/>
        </p:nvSpPr>
        <p:spPr>
          <a:xfrm>
            <a:off x="7145867" y="5935133"/>
            <a:ext cx="1659467" cy="1200329"/>
          </a:xfrm>
          <a:prstGeom prst="rect">
            <a:avLst/>
          </a:prstGeom>
          <a:noFill/>
        </p:spPr>
        <p:txBody>
          <a:bodyPr wrap="square" rtlCol="0">
            <a:spAutoFit/>
          </a:bodyPr>
          <a:lstStyle/>
          <a:p>
            <a:r>
              <a:rPr lang="en-US"/>
              <a:t>Standard solid-core circuit prototyping wire is 22 AWG</a:t>
            </a:r>
            <a:endParaRPr lang="en-US" dirty="0"/>
          </a:p>
        </p:txBody>
      </p:sp>
    </p:spTree>
    <p:extLst>
      <p:ext uri="{BB962C8B-B14F-4D97-AF65-F5344CB8AC3E}">
        <p14:creationId xmlns:p14="http://schemas.microsoft.com/office/powerpoint/2010/main" val="7816826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AF11A02-788C-4774-BD1C-878FF71CFFCB}"/>
              </a:ext>
            </a:extLst>
          </p:cNvPr>
          <p:cNvPicPr>
            <a:picLocks noChangeAspect="1"/>
          </p:cNvPicPr>
          <p:nvPr/>
        </p:nvPicPr>
        <p:blipFill>
          <a:blip r:embed="rId3"/>
          <a:stretch>
            <a:fillRect/>
          </a:stretch>
        </p:blipFill>
        <p:spPr>
          <a:xfrm>
            <a:off x="0" y="713486"/>
            <a:ext cx="12192000" cy="5431028"/>
          </a:xfrm>
          <a:prstGeom prst="rect">
            <a:avLst/>
          </a:prstGeom>
        </p:spPr>
      </p:pic>
      <p:pic>
        <p:nvPicPr>
          <p:cNvPr id="7" name="Picture 6">
            <a:extLst>
              <a:ext uri="{FF2B5EF4-FFF2-40B4-BE49-F238E27FC236}">
                <a16:creationId xmlns:a16="http://schemas.microsoft.com/office/drawing/2014/main" id="{E4451DBE-1609-4C3F-AC90-F21E07185BED}"/>
              </a:ext>
            </a:extLst>
          </p:cNvPr>
          <p:cNvPicPr>
            <a:picLocks noChangeAspect="1"/>
          </p:cNvPicPr>
          <p:nvPr/>
        </p:nvPicPr>
        <p:blipFill>
          <a:blip r:embed="rId4"/>
          <a:stretch>
            <a:fillRect/>
          </a:stretch>
        </p:blipFill>
        <p:spPr>
          <a:xfrm>
            <a:off x="12192000" y="1921330"/>
            <a:ext cx="4886178" cy="2698431"/>
          </a:xfrm>
          <a:prstGeom prst="rect">
            <a:avLst/>
          </a:prstGeom>
        </p:spPr>
      </p:pic>
    </p:spTree>
    <p:extLst>
      <p:ext uri="{BB962C8B-B14F-4D97-AF65-F5344CB8AC3E}">
        <p14:creationId xmlns:p14="http://schemas.microsoft.com/office/powerpoint/2010/main" val="1082108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Arc 10"/>
          <p:cNvSpPr/>
          <p:nvPr/>
        </p:nvSpPr>
        <p:spPr>
          <a:xfrm>
            <a:off x="-4114800" y="1207427"/>
            <a:ext cx="3310128" cy="3310128"/>
          </a:xfrm>
          <a:prstGeom prst="arc">
            <a:avLst>
              <a:gd name="adj1" fmla="val 16200000"/>
              <a:gd name="adj2" fmla="val 16117378"/>
            </a:avLst>
          </a:prstGeom>
          <a:ln w="38100">
            <a:solidFill>
              <a:schemeClr val="tx1"/>
            </a:solidFill>
            <a:headEnd type="ova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 name="Group 11"/>
          <p:cNvGrpSpPr/>
          <p:nvPr/>
        </p:nvGrpSpPr>
        <p:grpSpPr>
          <a:xfrm>
            <a:off x="2109216" y="4475458"/>
            <a:ext cx="8382000" cy="1650768"/>
            <a:chOff x="228600" y="726672"/>
            <a:chExt cx="8382000" cy="1650768"/>
          </a:xfrm>
        </p:grpSpPr>
        <p:pic>
          <p:nvPicPr>
            <p:cNvPr id="13" name="Picture 6" descr="D:\Dropbox\HCIL2013_GamificationTalk\Images\PaperTears\ntb15-prev (1).jpg"/>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7508" b="90991" l="5467" r="96400">
                          <a14:foregroundMark x1="24133" y1="37538" x2="24133" y2="37538"/>
                          <a14:foregroundMark x1="19333" y1="54054" x2="84933" y2="66667"/>
                          <a14:foregroundMark x1="6800" y1="19219" x2="5467" y2="72372"/>
                          <a14:foregroundMark x1="92667" y1="16517" x2="92933" y2="70571"/>
                          <a14:foregroundMark x1="96533" y1="41441" x2="95467" y2="48949"/>
                          <a14:foregroundMark x1="34000" y1="84985" x2="34933" y2="91291"/>
                          <a14:foregroundMark x1="43333" y1="16517" x2="47200" y2="7508"/>
                        </a14:backgroundRemoval>
                      </a14:imgEffect>
                    </a14:imgLayer>
                  </a14:imgProps>
                </a:ext>
                <a:ext uri="{28A0092B-C50C-407E-A947-70E740481C1C}">
                  <a14:useLocalDpi xmlns:a14="http://schemas.microsoft.com/office/drawing/2010/main" val="0"/>
                </a:ext>
              </a:extLst>
            </a:blip>
            <a:srcRect/>
            <a:stretch>
              <a:fillRect/>
            </a:stretch>
          </p:blipFill>
          <p:spPr bwMode="auto">
            <a:xfrm>
              <a:off x="228600" y="726672"/>
              <a:ext cx="8382000" cy="165076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263436" y="896911"/>
              <a:ext cx="6120598" cy="1061829"/>
            </a:xfrm>
            <a:prstGeom prst="rect">
              <a:avLst/>
            </a:prstGeom>
            <a:noFill/>
          </p:spPr>
          <p:txBody>
            <a:bodyPr wrap="square" rtlCol="0">
              <a:spAutoFit/>
            </a:bodyPr>
            <a:lstStyle/>
            <a:p>
              <a:pPr marL="336550" indent="-336550">
                <a:spcAft>
                  <a:spcPts val="300"/>
                </a:spcAft>
              </a:pPr>
              <a:r>
                <a:rPr lang="en-US" sz="2000" b="1" dirty="0" err="1">
                  <a:solidFill>
                    <a:prstClr val="black">
                      <a:lumMod val="85000"/>
                      <a:lumOff val="15000"/>
                    </a:prstClr>
                  </a:solidFill>
                  <a:latin typeface="Times New Roman" pitchFamily="18" charset="0"/>
                  <a:cs typeface="Times New Roman" pitchFamily="18" charset="0"/>
                </a:rPr>
                <a:t>cir∙cut</a:t>
              </a:r>
              <a:r>
                <a:rPr lang="en-US" sz="2000" b="1" dirty="0">
                  <a:solidFill>
                    <a:prstClr val="black">
                      <a:lumMod val="85000"/>
                      <a:lumOff val="15000"/>
                    </a:prstClr>
                  </a:solidFill>
                  <a:latin typeface="Times New Roman" pitchFamily="18" charset="0"/>
                  <a:cs typeface="Times New Roman" pitchFamily="18" charset="0"/>
                </a:rPr>
                <a:t> </a:t>
              </a:r>
              <a:r>
                <a:rPr lang="en-US" sz="2000" dirty="0">
                  <a:solidFill>
                    <a:prstClr val="black">
                      <a:lumMod val="85000"/>
                      <a:lumOff val="15000"/>
                    </a:prstClr>
                  </a:solidFill>
                  <a:latin typeface="Times New Roman" pitchFamily="18" charset="0"/>
                  <a:cs typeface="Times New Roman" pitchFamily="18" charset="0"/>
                </a:rPr>
                <a:t>[</a:t>
              </a:r>
              <a:r>
                <a:rPr lang="en-US" sz="2000" b="1" dirty="0">
                  <a:solidFill>
                    <a:prstClr val="black">
                      <a:lumMod val="85000"/>
                      <a:lumOff val="15000"/>
                    </a:prstClr>
                  </a:solidFill>
                  <a:latin typeface="Times New Roman" pitchFamily="18" charset="0"/>
                  <a:cs typeface="Times New Roman" pitchFamily="18" charset="0"/>
                </a:rPr>
                <a:t>noun</a:t>
              </a:r>
              <a:r>
                <a:rPr lang="en-US" sz="2000" dirty="0">
                  <a:solidFill>
                    <a:prstClr val="black">
                      <a:lumMod val="85000"/>
                      <a:lumOff val="15000"/>
                    </a:prstClr>
                  </a:solidFill>
                  <a:latin typeface="Times New Roman" pitchFamily="18" charset="0"/>
                  <a:cs typeface="Times New Roman" pitchFamily="18" charset="0"/>
                </a:rPr>
                <a:t>] </a:t>
              </a:r>
              <a:r>
                <a:rPr lang="en-US" sz="2000" dirty="0">
                  <a:solidFill>
                    <a:prstClr val="black">
                      <a:lumMod val="50000"/>
                      <a:lumOff val="50000"/>
                    </a:prstClr>
                  </a:solidFill>
                  <a:latin typeface="Times New Roman" pitchFamily="18" charset="0"/>
                  <a:cs typeface="Times New Roman" pitchFamily="18" charset="0"/>
                </a:rPr>
                <a:t> </a:t>
              </a:r>
            </a:p>
            <a:p>
              <a:pPr marL="336550" indent="-336550">
                <a:spcAft>
                  <a:spcPts val="300"/>
                </a:spcAft>
              </a:pPr>
              <a:r>
                <a:rPr lang="en-US" sz="2000" dirty="0">
                  <a:solidFill>
                    <a:prstClr val="black">
                      <a:lumMod val="85000"/>
                      <a:lumOff val="15000"/>
                    </a:prstClr>
                  </a:solidFill>
                  <a:latin typeface="Times New Roman" pitchFamily="18" charset="0"/>
                  <a:cs typeface="Times New Roman" pitchFamily="18" charset="0"/>
                </a:rPr>
                <a:t>	</a:t>
              </a:r>
              <a:r>
                <a:rPr lang="en-US" dirty="0">
                  <a:solidFill>
                    <a:prstClr val="black">
                      <a:lumMod val="85000"/>
                      <a:lumOff val="15000"/>
                    </a:prstClr>
                  </a:solidFill>
                  <a:latin typeface="Times New Roman" pitchFamily="18" charset="0"/>
                  <a:cs typeface="Times New Roman" pitchFamily="18" charset="0"/>
                </a:rPr>
                <a:t>A route that starts and finishes at the same place.</a:t>
              </a:r>
            </a:p>
            <a:p>
              <a:pPr marL="336550" indent="-336550" algn="r">
                <a:spcAft>
                  <a:spcPts val="300"/>
                </a:spcAft>
              </a:pPr>
              <a:r>
                <a:rPr lang="en-US" dirty="0">
                  <a:solidFill>
                    <a:prstClr val="black">
                      <a:lumMod val="85000"/>
                      <a:lumOff val="15000"/>
                    </a:prstClr>
                  </a:solidFill>
                  <a:latin typeface="Times New Roman" pitchFamily="18" charset="0"/>
                  <a:cs typeface="Times New Roman" pitchFamily="18" charset="0"/>
                </a:rPr>
                <a:t>- Oxford Dictionary </a:t>
              </a:r>
            </a:p>
          </p:txBody>
        </p:sp>
      </p:grpSp>
      <p:sp>
        <p:nvSpPr>
          <p:cNvPr id="15" name="Oval 14"/>
          <p:cNvSpPr/>
          <p:nvPr/>
        </p:nvSpPr>
        <p:spPr>
          <a:xfrm>
            <a:off x="4573524" y="1045916"/>
            <a:ext cx="3044952" cy="3044952"/>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5981700" y="923004"/>
            <a:ext cx="228600" cy="228600"/>
          </a:xfrm>
          <a:prstGeom prst="ellipse">
            <a:avLst/>
          </a:prstGeom>
          <a:solidFill>
            <a:srgbClr val="FF9900"/>
          </a:solidFill>
          <a:ln>
            <a:solidFill>
              <a:srgbClr val="FF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2BBADBB1-55DB-494D-9232-06E8FF317FFE}"/>
              </a:ext>
            </a:extLst>
          </p:cNvPr>
          <p:cNvSpPr txBox="1"/>
          <p:nvPr/>
        </p:nvSpPr>
        <p:spPr>
          <a:xfrm>
            <a:off x="5429250" y="2316391"/>
            <a:ext cx="1333500" cy="461665"/>
          </a:xfrm>
          <a:prstGeom prst="rect">
            <a:avLst/>
          </a:prstGeom>
          <a:noFill/>
        </p:spPr>
        <p:txBody>
          <a:bodyPr wrap="square" rtlCol="0">
            <a:spAutoFit/>
          </a:bodyPr>
          <a:lstStyle/>
          <a:p>
            <a:pPr algn="ctr"/>
            <a:r>
              <a:rPr lang="en-US" sz="2400" dirty="0">
                <a:solidFill>
                  <a:schemeClr val="tx1">
                    <a:lumMod val="65000"/>
                    <a:lumOff val="35000"/>
                  </a:schemeClr>
                </a:solidFill>
                <a:latin typeface="Bebas Neue" panose="020B0606020202050201" pitchFamily="34" charset="0"/>
              </a:rPr>
              <a:t>A Circuit</a:t>
            </a:r>
          </a:p>
        </p:txBody>
      </p:sp>
    </p:spTree>
    <p:extLst>
      <p:ext uri="{BB962C8B-B14F-4D97-AF65-F5344CB8AC3E}">
        <p14:creationId xmlns:p14="http://schemas.microsoft.com/office/powerpoint/2010/main" val="1495720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path" presetSubtype="0" repeatCount="indefinite" accel="50000" decel="50000" fill="hold" grpId="0" nodeType="clickEffect">
                                  <p:stCondLst>
                                    <p:cond delay="0"/>
                                  </p:stCondLst>
                                  <p:childTnLst>
                                    <p:animMotion origin="layout" path="M 0 -1.11111E-6 C 0.06901 -1.11111E-6 0.125 0.09977 0.125 0.22269 C 0.125 0.34537 0.06901 0.44537 0 0.44537 C -0.06901 0.44537 -0.125 0.34537 -0.125 0.22269 C -0.125 0.09977 -0.06901 -1.11111E-6 0 -1.11111E-6 Z " pathEditMode="relative" rAng="0" ptsTypes="AAAAA">
                                      <p:cBhvr>
                                        <p:cTn id="6" dur="2000" fill="hold"/>
                                        <p:tgtEl>
                                          <p:spTgt spid="16"/>
                                        </p:tgtEl>
                                        <p:attrNameLst>
                                          <p:attrName>ppt_x</p:attrName>
                                          <p:attrName>ppt_y</p:attrName>
                                        </p:attrNameLst>
                                      </p:cBhvr>
                                      <p:rCtr x="0" y="222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211822" y="492641"/>
            <a:ext cx="6324599" cy="708436"/>
          </a:xfrm>
        </p:spPr>
        <p:txBody>
          <a:bodyPr/>
          <a:lstStyle/>
          <a:p>
            <a:r>
              <a:rPr lang="en-US" dirty="0"/>
              <a:t>Some example circuits</a:t>
            </a:r>
          </a:p>
        </p:txBody>
      </p:sp>
      <p:sp>
        <p:nvSpPr>
          <p:cNvPr id="10" name="Content Placeholder 9"/>
          <p:cNvSpPr>
            <a:spLocks noGrp="1"/>
          </p:cNvSpPr>
          <p:nvPr>
            <p:ph sz="quarter" idx="13"/>
          </p:nvPr>
        </p:nvSpPr>
        <p:spPr/>
        <p:txBody>
          <a:bodyPr/>
          <a:lstStyle/>
          <a:p>
            <a:r>
              <a:rPr lang="en-US" dirty="0"/>
              <a:t>Circuits</a:t>
            </a:r>
          </a:p>
        </p:txBody>
      </p:sp>
      <p:pic>
        <p:nvPicPr>
          <p:cNvPr id="1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6666" t="15386" r="62999" b="18133"/>
          <a:stretch/>
        </p:blipFill>
        <p:spPr bwMode="auto">
          <a:xfrm>
            <a:off x="656405" y="1854650"/>
            <a:ext cx="2439248" cy="40530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370320" y="1353312"/>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Electrical circuits</a:t>
            </a:r>
          </a:p>
        </p:txBody>
      </p:sp>
      <p:sp>
        <p:nvSpPr>
          <p:cNvPr id="4" name="TextBox 3"/>
          <p:cNvSpPr txBox="1"/>
          <p:nvPr/>
        </p:nvSpPr>
        <p:spPr>
          <a:xfrm>
            <a:off x="79233" y="5987412"/>
            <a:ext cx="3593592" cy="461665"/>
          </a:xfrm>
          <a:prstGeom prst="rect">
            <a:avLst/>
          </a:prstGeom>
          <a:noFill/>
        </p:spPr>
        <p:txBody>
          <a:bodyPr wrap="square" tIns="45720" bIns="45720" rtlCol="0">
            <a:spAutoFit/>
          </a:bodyPr>
          <a:lstStyle/>
          <a:p>
            <a:pPr algn="ctr"/>
            <a:r>
              <a:rPr lang="en-US" sz="2400" dirty="0">
                <a:latin typeface="Segoe Condensed" panose="020B0606040200020203" pitchFamily="34" charset="0"/>
                <a:cs typeface="Segoe UI Light" panose="020B0502040204020203" pitchFamily="34" charset="0"/>
              </a:rPr>
              <a:t>Heart pumps, blood flows</a:t>
            </a:r>
          </a:p>
        </p:txBody>
      </p:sp>
      <p:sp>
        <p:nvSpPr>
          <p:cNvPr id="19" name="TextBox 18"/>
          <p:cNvSpPr txBox="1"/>
          <p:nvPr/>
        </p:nvSpPr>
        <p:spPr>
          <a:xfrm>
            <a:off x="6146292" y="6016752"/>
            <a:ext cx="3593592" cy="461665"/>
          </a:xfrm>
          <a:prstGeom prst="rect">
            <a:avLst/>
          </a:prstGeom>
          <a:noFill/>
        </p:spPr>
        <p:txBody>
          <a:bodyPr wrap="square" tIns="45720" bIns="45720" rtlCol="0">
            <a:spAutoFit/>
          </a:bodyPr>
          <a:lstStyle/>
          <a:p>
            <a:pPr algn="ctr"/>
            <a:r>
              <a:rPr lang="en-US" sz="2400" dirty="0">
                <a:latin typeface="Segoe Condensed" panose="020B0606040200020203" pitchFamily="34" charset="0"/>
                <a:cs typeface="Segoe UI Light" panose="020B0502040204020203" pitchFamily="34" charset="0"/>
              </a:rPr>
              <a:t>Voltage pushes, current flows</a:t>
            </a:r>
          </a:p>
        </p:txBody>
      </p:sp>
      <p:sp>
        <p:nvSpPr>
          <p:cNvPr id="20" name="TextBox 19"/>
          <p:cNvSpPr txBox="1"/>
          <p:nvPr/>
        </p:nvSpPr>
        <p:spPr>
          <a:xfrm>
            <a:off x="211822" y="6627168"/>
            <a:ext cx="4952318" cy="230832"/>
          </a:xfrm>
          <a:prstGeom prst="rect">
            <a:avLst/>
          </a:prstGeom>
          <a:noFill/>
        </p:spPr>
        <p:txBody>
          <a:bodyPr wrap="none" lIns="45720" rtlCol="0">
            <a:spAutoFit/>
          </a:bodyPr>
          <a:lstStyle/>
          <a:p>
            <a:r>
              <a:rPr lang="en-US" sz="900" dirty="0">
                <a:solidFill>
                  <a:prstClr val="white">
                    <a:lumMod val="65000"/>
                  </a:prstClr>
                </a:solidFill>
                <a:latin typeface="Segoe UI Light"/>
                <a:cs typeface="Segoe UI Light"/>
              </a:rPr>
              <a:t>Based on: http://todbot.com.s3.amazonaws.com/spookyarduino/arduino_spooky_projects_class1.pdf</a:t>
            </a:r>
          </a:p>
        </p:txBody>
      </p:sp>
      <p:sp>
        <p:nvSpPr>
          <p:cNvPr id="5" name="Rectangle 4"/>
          <p:cNvSpPr/>
          <p:nvPr/>
        </p:nvSpPr>
        <p:spPr>
          <a:xfrm>
            <a:off x="5614416" y="1201077"/>
            <a:ext cx="4946904" cy="551976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32601" y="1406482"/>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Human Circulatory System</a:t>
            </a:r>
          </a:p>
        </p:txBody>
      </p:sp>
      <p:grpSp>
        <p:nvGrpSpPr>
          <p:cNvPr id="6" name="Group 5"/>
          <p:cNvGrpSpPr/>
          <p:nvPr/>
        </p:nvGrpSpPr>
        <p:grpSpPr>
          <a:xfrm>
            <a:off x="3943054" y="1413553"/>
            <a:ext cx="4138400" cy="5035524"/>
            <a:chOff x="3943054" y="1413553"/>
            <a:chExt cx="4138400" cy="5035524"/>
          </a:xfrm>
        </p:grpSpPr>
        <p:pic>
          <p:nvPicPr>
            <p:cNvPr id="2" name="Picture 1"/>
            <p:cNvPicPr>
              <a:picLocks noChangeAspect="1"/>
            </p:cNvPicPr>
            <p:nvPr/>
          </p:nvPicPr>
          <p:blipFill>
            <a:blip r:embed="rId4"/>
            <a:stretch>
              <a:fillRect/>
            </a:stretch>
          </p:blipFill>
          <p:spPr>
            <a:xfrm>
              <a:off x="3943054" y="2398651"/>
              <a:ext cx="4138400" cy="2962267"/>
            </a:xfrm>
            <a:prstGeom prst="rect">
              <a:avLst/>
            </a:prstGeom>
          </p:spPr>
        </p:pic>
        <p:sp>
          <p:nvSpPr>
            <p:cNvPr id="12" name="TextBox 11"/>
            <p:cNvSpPr txBox="1"/>
            <p:nvPr/>
          </p:nvSpPr>
          <p:spPr>
            <a:xfrm>
              <a:off x="3991630" y="5987412"/>
              <a:ext cx="4041248" cy="461665"/>
            </a:xfrm>
            <a:prstGeom prst="rect">
              <a:avLst/>
            </a:prstGeom>
            <a:noFill/>
          </p:spPr>
          <p:txBody>
            <a:bodyPr wrap="square" tIns="45720" bIns="45720" rtlCol="0">
              <a:spAutoFit/>
            </a:bodyPr>
            <a:lstStyle/>
            <a:p>
              <a:pPr algn="ctr"/>
              <a:r>
                <a:rPr lang="en-US" sz="2400" dirty="0">
                  <a:latin typeface="Segoe Condensed" panose="020B0606040200020203" pitchFamily="34" charset="0"/>
                  <a:cs typeface="Segoe UI Light" panose="020B0502040204020203" pitchFamily="34" charset="0"/>
                </a:rPr>
                <a:t>Water pressure pushes, water flows</a:t>
              </a:r>
            </a:p>
          </p:txBody>
        </p:sp>
        <p:sp>
          <p:nvSpPr>
            <p:cNvPr id="3" name="TextBox 2"/>
            <p:cNvSpPr txBox="1"/>
            <p:nvPr/>
          </p:nvSpPr>
          <p:spPr>
            <a:xfrm>
              <a:off x="4658096" y="1413553"/>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Water Plumbing system</a:t>
              </a:r>
            </a:p>
          </p:txBody>
        </p:sp>
      </p:grpSp>
      <p:grpSp>
        <p:nvGrpSpPr>
          <p:cNvPr id="7" name="Group 6"/>
          <p:cNvGrpSpPr/>
          <p:nvPr/>
        </p:nvGrpSpPr>
        <p:grpSpPr>
          <a:xfrm>
            <a:off x="8372361" y="1408056"/>
            <a:ext cx="3593592" cy="5041021"/>
            <a:chOff x="8372361" y="1408056"/>
            <a:chExt cx="3593592" cy="5041021"/>
          </a:xfrm>
        </p:grpSpPr>
        <p:pic>
          <p:nvPicPr>
            <p:cNvPr id="14"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49400" t="15386" r="8038" b="18133"/>
            <a:stretch/>
          </p:blipFill>
          <p:spPr bwMode="auto">
            <a:xfrm>
              <a:off x="8498247" y="2250821"/>
              <a:ext cx="3133722" cy="3711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5" name="TextBox 14"/>
            <p:cNvSpPr txBox="1"/>
            <p:nvPr/>
          </p:nvSpPr>
          <p:spPr>
            <a:xfrm>
              <a:off x="8669333" y="1408056"/>
              <a:ext cx="3145536" cy="461665"/>
            </a:xfrm>
            <a:prstGeom prst="rect">
              <a:avLst/>
            </a:prstGeom>
            <a:noFill/>
          </p:spPr>
          <p:txBody>
            <a:bodyPr wrap="square" tIns="45720" bIns="45720" rtlCol="0">
              <a:spAutoFit/>
            </a:bodyPr>
            <a:lstStyle/>
            <a:p>
              <a:pPr algn="ctr"/>
              <a:r>
                <a:rPr lang="en-US" sz="2400" dirty="0">
                  <a:solidFill>
                    <a:schemeClr val="tx1">
                      <a:lumMod val="75000"/>
                      <a:lumOff val="25000"/>
                    </a:schemeClr>
                  </a:solidFill>
                  <a:latin typeface="Bebas Neue" panose="020B0606020202050201" pitchFamily="34" charset="0"/>
                  <a:cs typeface="Segoe UI Light" panose="020B0502040204020203" pitchFamily="34" charset="0"/>
                </a:rPr>
                <a:t>Electrical circuits</a:t>
              </a:r>
            </a:p>
          </p:txBody>
        </p:sp>
        <p:sp>
          <p:nvSpPr>
            <p:cNvPr id="16" name="TextBox 15"/>
            <p:cNvSpPr txBox="1"/>
            <p:nvPr/>
          </p:nvSpPr>
          <p:spPr>
            <a:xfrm>
              <a:off x="8372361" y="5987412"/>
              <a:ext cx="3593592" cy="461665"/>
            </a:xfrm>
            <a:prstGeom prst="rect">
              <a:avLst/>
            </a:prstGeom>
            <a:noFill/>
          </p:spPr>
          <p:txBody>
            <a:bodyPr wrap="square" tIns="45720" bIns="45720" rtlCol="0">
              <a:spAutoFit/>
            </a:bodyPr>
            <a:lstStyle/>
            <a:p>
              <a:pPr algn="ctr"/>
              <a:r>
                <a:rPr lang="en-US" sz="2400" dirty="0">
                  <a:latin typeface="Segoe Condensed" panose="020B0606040200020203" pitchFamily="34" charset="0"/>
                  <a:cs typeface="Segoe UI Light" panose="020B0502040204020203" pitchFamily="34" charset="0"/>
                </a:rPr>
                <a:t>Voltage pushes, current flows</a:t>
              </a:r>
            </a:p>
          </p:txBody>
        </p:sp>
      </p:grpSp>
    </p:spTree>
    <p:extLst>
      <p:ext uri="{BB962C8B-B14F-4D97-AF65-F5344CB8AC3E}">
        <p14:creationId xmlns:p14="http://schemas.microsoft.com/office/powerpoint/2010/main" val="3802822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6588F27-3899-4614-8A68-1500F12AFB69}"/>
              </a:ext>
            </a:extLst>
          </p:cNvPr>
          <p:cNvPicPr>
            <a:picLocks noChangeAspect="1"/>
          </p:cNvPicPr>
          <p:nvPr/>
        </p:nvPicPr>
        <p:blipFill>
          <a:blip r:embed="rId2"/>
          <a:stretch>
            <a:fillRect/>
          </a:stretch>
        </p:blipFill>
        <p:spPr>
          <a:xfrm>
            <a:off x="269852" y="45648"/>
            <a:ext cx="2960352" cy="3293086"/>
          </a:xfrm>
          <a:prstGeom prst="rect">
            <a:avLst/>
          </a:prstGeom>
        </p:spPr>
      </p:pic>
      <p:pic>
        <p:nvPicPr>
          <p:cNvPr id="7" name="Picture 6">
            <a:extLst>
              <a:ext uri="{FF2B5EF4-FFF2-40B4-BE49-F238E27FC236}">
                <a16:creationId xmlns:a16="http://schemas.microsoft.com/office/drawing/2014/main" id="{CCCBE67E-14F8-40E2-84C8-7833BE47DA4C}"/>
              </a:ext>
            </a:extLst>
          </p:cNvPr>
          <p:cNvPicPr>
            <a:picLocks noChangeAspect="1"/>
          </p:cNvPicPr>
          <p:nvPr/>
        </p:nvPicPr>
        <p:blipFill>
          <a:blip r:embed="rId3"/>
          <a:stretch>
            <a:fillRect/>
          </a:stretch>
        </p:blipFill>
        <p:spPr>
          <a:xfrm>
            <a:off x="3152849" y="136355"/>
            <a:ext cx="3035128" cy="3202380"/>
          </a:xfrm>
          <a:prstGeom prst="rect">
            <a:avLst/>
          </a:prstGeom>
        </p:spPr>
      </p:pic>
      <p:pic>
        <p:nvPicPr>
          <p:cNvPr id="9" name="Picture 8">
            <a:extLst>
              <a:ext uri="{FF2B5EF4-FFF2-40B4-BE49-F238E27FC236}">
                <a16:creationId xmlns:a16="http://schemas.microsoft.com/office/drawing/2014/main" id="{735EEACC-3795-405B-AB43-F231C23677A7}"/>
              </a:ext>
            </a:extLst>
          </p:cNvPr>
          <p:cNvPicPr>
            <a:picLocks noChangeAspect="1"/>
          </p:cNvPicPr>
          <p:nvPr/>
        </p:nvPicPr>
        <p:blipFill>
          <a:blip r:embed="rId4"/>
          <a:stretch>
            <a:fillRect/>
          </a:stretch>
        </p:blipFill>
        <p:spPr>
          <a:xfrm>
            <a:off x="6267057" y="136355"/>
            <a:ext cx="3170678" cy="3345399"/>
          </a:xfrm>
          <a:prstGeom prst="rect">
            <a:avLst/>
          </a:prstGeom>
        </p:spPr>
      </p:pic>
      <p:pic>
        <p:nvPicPr>
          <p:cNvPr id="11" name="Picture 10">
            <a:extLst>
              <a:ext uri="{FF2B5EF4-FFF2-40B4-BE49-F238E27FC236}">
                <a16:creationId xmlns:a16="http://schemas.microsoft.com/office/drawing/2014/main" id="{515EA39C-F662-452B-8707-81937F5C7E04}"/>
              </a:ext>
            </a:extLst>
          </p:cNvPr>
          <p:cNvPicPr>
            <a:picLocks noChangeAspect="1"/>
          </p:cNvPicPr>
          <p:nvPr/>
        </p:nvPicPr>
        <p:blipFill>
          <a:blip r:embed="rId5"/>
          <a:stretch>
            <a:fillRect/>
          </a:stretch>
        </p:blipFill>
        <p:spPr>
          <a:xfrm>
            <a:off x="9437734" y="262596"/>
            <a:ext cx="2795189" cy="3076137"/>
          </a:xfrm>
          <a:prstGeom prst="rect">
            <a:avLst/>
          </a:prstGeom>
        </p:spPr>
      </p:pic>
      <p:pic>
        <p:nvPicPr>
          <p:cNvPr id="13" name="Picture 12">
            <a:extLst>
              <a:ext uri="{FF2B5EF4-FFF2-40B4-BE49-F238E27FC236}">
                <a16:creationId xmlns:a16="http://schemas.microsoft.com/office/drawing/2014/main" id="{C416D866-145A-43FC-AA68-32F351C273A7}"/>
              </a:ext>
            </a:extLst>
          </p:cNvPr>
          <p:cNvPicPr>
            <a:picLocks noChangeAspect="1"/>
          </p:cNvPicPr>
          <p:nvPr/>
        </p:nvPicPr>
        <p:blipFill>
          <a:blip r:embed="rId6"/>
          <a:stretch>
            <a:fillRect/>
          </a:stretch>
        </p:blipFill>
        <p:spPr>
          <a:xfrm>
            <a:off x="451046" y="3654131"/>
            <a:ext cx="2701803" cy="2973364"/>
          </a:xfrm>
          <a:prstGeom prst="rect">
            <a:avLst/>
          </a:prstGeom>
        </p:spPr>
      </p:pic>
      <p:pic>
        <p:nvPicPr>
          <p:cNvPr id="15" name="Picture 14">
            <a:extLst>
              <a:ext uri="{FF2B5EF4-FFF2-40B4-BE49-F238E27FC236}">
                <a16:creationId xmlns:a16="http://schemas.microsoft.com/office/drawing/2014/main" id="{4097AA9B-9E04-4C32-967A-62CB5F6F23DF}"/>
              </a:ext>
            </a:extLst>
          </p:cNvPr>
          <p:cNvPicPr>
            <a:picLocks noChangeAspect="1"/>
          </p:cNvPicPr>
          <p:nvPr/>
        </p:nvPicPr>
        <p:blipFill>
          <a:blip r:embed="rId7"/>
          <a:stretch>
            <a:fillRect/>
          </a:stretch>
        </p:blipFill>
        <p:spPr>
          <a:xfrm>
            <a:off x="3285343" y="3708412"/>
            <a:ext cx="2703610" cy="2975353"/>
          </a:xfrm>
          <a:prstGeom prst="rect">
            <a:avLst/>
          </a:prstGeom>
        </p:spPr>
      </p:pic>
      <p:pic>
        <p:nvPicPr>
          <p:cNvPr id="17" name="Picture 16">
            <a:extLst>
              <a:ext uri="{FF2B5EF4-FFF2-40B4-BE49-F238E27FC236}">
                <a16:creationId xmlns:a16="http://schemas.microsoft.com/office/drawing/2014/main" id="{699353D8-1588-404D-82BB-3BE819EBF933}"/>
              </a:ext>
            </a:extLst>
          </p:cNvPr>
          <p:cNvPicPr>
            <a:picLocks noChangeAspect="1"/>
          </p:cNvPicPr>
          <p:nvPr/>
        </p:nvPicPr>
        <p:blipFill>
          <a:blip r:embed="rId8"/>
          <a:stretch>
            <a:fillRect/>
          </a:stretch>
        </p:blipFill>
        <p:spPr>
          <a:xfrm>
            <a:off x="6096000" y="3708412"/>
            <a:ext cx="2635348" cy="2900230"/>
          </a:xfrm>
          <a:prstGeom prst="rect">
            <a:avLst/>
          </a:prstGeom>
        </p:spPr>
      </p:pic>
      <p:pic>
        <p:nvPicPr>
          <p:cNvPr id="19" name="Picture 18">
            <a:extLst>
              <a:ext uri="{FF2B5EF4-FFF2-40B4-BE49-F238E27FC236}">
                <a16:creationId xmlns:a16="http://schemas.microsoft.com/office/drawing/2014/main" id="{56E01841-5C7E-40DE-8DDD-085293F955C0}"/>
              </a:ext>
            </a:extLst>
          </p:cNvPr>
          <p:cNvPicPr>
            <a:picLocks noChangeAspect="1"/>
          </p:cNvPicPr>
          <p:nvPr/>
        </p:nvPicPr>
        <p:blipFill>
          <a:blip r:embed="rId9"/>
          <a:stretch>
            <a:fillRect/>
          </a:stretch>
        </p:blipFill>
        <p:spPr>
          <a:xfrm>
            <a:off x="8999308" y="3708412"/>
            <a:ext cx="2541695" cy="2797163"/>
          </a:xfrm>
          <a:prstGeom prst="rect">
            <a:avLst/>
          </a:prstGeom>
        </p:spPr>
      </p:pic>
    </p:spTree>
    <p:extLst>
      <p:ext uri="{BB962C8B-B14F-4D97-AF65-F5344CB8AC3E}">
        <p14:creationId xmlns:p14="http://schemas.microsoft.com/office/powerpoint/2010/main" val="4233647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DCE41F8-87BE-446A-A91E-D1E416BDBEDB}"/>
              </a:ext>
            </a:extLst>
          </p:cNvPr>
          <p:cNvPicPr>
            <a:picLocks noChangeAspect="1"/>
          </p:cNvPicPr>
          <p:nvPr/>
        </p:nvPicPr>
        <p:blipFill>
          <a:blip r:embed="rId3"/>
          <a:stretch>
            <a:fillRect/>
          </a:stretch>
        </p:blipFill>
        <p:spPr>
          <a:xfrm>
            <a:off x="814640" y="-126609"/>
            <a:ext cx="3528874" cy="6858000"/>
          </a:xfrm>
          <a:prstGeom prst="rect">
            <a:avLst/>
          </a:prstGeom>
        </p:spPr>
      </p:pic>
      <p:pic>
        <p:nvPicPr>
          <p:cNvPr id="7" name="Picture 6">
            <a:extLst>
              <a:ext uri="{FF2B5EF4-FFF2-40B4-BE49-F238E27FC236}">
                <a16:creationId xmlns:a16="http://schemas.microsoft.com/office/drawing/2014/main" id="{DEEA1A45-523A-4A36-A22E-7F3F5DA23BF9}"/>
              </a:ext>
            </a:extLst>
          </p:cNvPr>
          <p:cNvPicPr>
            <a:picLocks noChangeAspect="1"/>
          </p:cNvPicPr>
          <p:nvPr/>
        </p:nvPicPr>
        <p:blipFill>
          <a:blip r:embed="rId4"/>
          <a:stretch>
            <a:fillRect/>
          </a:stretch>
        </p:blipFill>
        <p:spPr>
          <a:xfrm>
            <a:off x="4331563" y="0"/>
            <a:ext cx="3528874" cy="6858000"/>
          </a:xfrm>
          <a:prstGeom prst="rect">
            <a:avLst/>
          </a:prstGeom>
        </p:spPr>
      </p:pic>
      <p:pic>
        <p:nvPicPr>
          <p:cNvPr id="9" name="Picture 8">
            <a:extLst>
              <a:ext uri="{FF2B5EF4-FFF2-40B4-BE49-F238E27FC236}">
                <a16:creationId xmlns:a16="http://schemas.microsoft.com/office/drawing/2014/main" id="{5891A79D-968A-4FAE-A181-95DE5C9AC316}"/>
              </a:ext>
            </a:extLst>
          </p:cNvPr>
          <p:cNvPicPr>
            <a:picLocks noChangeAspect="1"/>
          </p:cNvPicPr>
          <p:nvPr/>
        </p:nvPicPr>
        <p:blipFill>
          <a:blip r:embed="rId5"/>
          <a:stretch>
            <a:fillRect/>
          </a:stretch>
        </p:blipFill>
        <p:spPr>
          <a:xfrm>
            <a:off x="7686448" y="42204"/>
            <a:ext cx="3385045" cy="3952142"/>
          </a:xfrm>
          <a:prstGeom prst="rect">
            <a:avLst/>
          </a:prstGeom>
        </p:spPr>
      </p:pic>
    </p:spTree>
    <p:extLst>
      <p:ext uri="{BB962C8B-B14F-4D97-AF65-F5344CB8AC3E}">
        <p14:creationId xmlns:p14="http://schemas.microsoft.com/office/powerpoint/2010/main" val="8355133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4DA99-9B23-4CD5-9426-E94D767984DA}"/>
              </a:ext>
            </a:extLst>
          </p:cNvPr>
          <p:cNvPicPr>
            <a:picLocks noChangeAspect="1"/>
          </p:cNvPicPr>
          <p:nvPr/>
        </p:nvPicPr>
        <p:blipFill>
          <a:blip r:embed="rId2"/>
          <a:stretch>
            <a:fillRect/>
          </a:stretch>
        </p:blipFill>
        <p:spPr>
          <a:xfrm>
            <a:off x="2730165" y="1833489"/>
            <a:ext cx="2014257" cy="2030436"/>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B7581EB-CA62-448E-9DF6-E70470EB4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7250" y="1755099"/>
            <a:ext cx="3092255" cy="2373632"/>
          </a:xfrm>
          <a:prstGeom prst="rect">
            <a:avLst/>
          </a:prstGeom>
        </p:spPr>
      </p:pic>
      <p:cxnSp>
        <p:nvCxnSpPr>
          <p:cNvPr id="8" name="Straight Connector 7">
            <a:extLst>
              <a:ext uri="{FF2B5EF4-FFF2-40B4-BE49-F238E27FC236}">
                <a16:creationId xmlns:a16="http://schemas.microsoft.com/office/drawing/2014/main" id="{A2298E1F-102A-4D6E-8A73-A50ADD292F39}"/>
              </a:ext>
            </a:extLst>
          </p:cNvPr>
          <p:cNvCxnSpPr>
            <a:cxnSpLocks/>
          </p:cNvCxnSpPr>
          <p:nvPr/>
        </p:nvCxnSpPr>
        <p:spPr>
          <a:xfrm flipH="1">
            <a:off x="2542229" y="202229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16BF34-6A92-4E9B-A0CF-E0EDE4B2112B}"/>
              </a:ext>
            </a:extLst>
          </p:cNvPr>
          <p:cNvSpPr txBox="1"/>
          <p:nvPr/>
        </p:nvSpPr>
        <p:spPr>
          <a:xfrm>
            <a:off x="1433562" y="189206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High potential</a:t>
            </a:r>
          </a:p>
          <a:p>
            <a:pPr algn="r"/>
            <a:r>
              <a:rPr lang="en-US" sz="800" dirty="0"/>
              <a:t>(positive terminal of battery)</a:t>
            </a:r>
          </a:p>
        </p:txBody>
      </p:sp>
      <p:sp>
        <p:nvSpPr>
          <p:cNvPr id="37" name="Oval 36">
            <a:extLst>
              <a:ext uri="{FF2B5EF4-FFF2-40B4-BE49-F238E27FC236}">
                <a16:creationId xmlns:a16="http://schemas.microsoft.com/office/drawing/2014/main" id="{F03C64C4-577A-4D4A-B37D-DBC258D9A158}"/>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8" name="Oval 37">
            <a:extLst>
              <a:ext uri="{FF2B5EF4-FFF2-40B4-BE49-F238E27FC236}">
                <a16:creationId xmlns:a16="http://schemas.microsoft.com/office/drawing/2014/main" id="{FCDA6D38-0C3F-412F-BC77-35853D358FFF}"/>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9" name="Oval 38">
            <a:extLst>
              <a:ext uri="{FF2B5EF4-FFF2-40B4-BE49-F238E27FC236}">
                <a16:creationId xmlns:a16="http://schemas.microsoft.com/office/drawing/2014/main" id="{5FC64152-1B6D-48B7-9977-F4E3ACFEEE8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0" name="Oval 39">
            <a:extLst>
              <a:ext uri="{FF2B5EF4-FFF2-40B4-BE49-F238E27FC236}">
                <a16:creationId xmlns:a16="http://schemas.microsoft.com/office/drawing/2014/main" id="{72CEF8B6-1023-4664-9B46-22ABCA3325E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1" name="Oval 40">
            <a:extLst>
              <a:ext uri="{FF2B5EF4-FFF2-40B4-BE49-F238E27FC236}">
                <a16:creationId xmlns:a16="http://schemas.microsoft.com/office/drawing/2014/main" id="{28B6F105-8B5E-49F3-B8BF-FC2C7913CD37}"/>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2" name="Oval 41">
            <a:extLst>
              <a:ext uri="{FF2B5EF4-FFF2-40B4-BE49-F238E27FC236}">
                <a16:creationId xmlns:a16="http://schemas.microsoft.com/office/drawing/2014/main" id="{5E9F6529-44BE-4FD5-B98E-ED80E298F45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3" name="Oval 42">
            <a:extLst>
              <a:ext uri="{FF2B5EF4-FFF2-40B4-BE49-F238E27FC236}">
                <a16:creationId xmlns:a16="http://schemas.microsoft.com/office/drawing/2014/main" id="{16B551B9-B994-46A3-A35F-BAA1EEAE8A8B}"/>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4" name="Oval 43">
            <a:extLst>
              <a:ext uri="{FF2B5EF4-FFF2-40B4-BE49-F238E27FC236}">
                <a16:creationId xmlns:a16="http://schemas.microsoft.com/office/drawing/2014/main" id="{7584D653-85A5-44CE-A827-3D12AE1CFDF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5" name="Oval 44">
            <a:extLst>
              <a:ext uri="{FF2B5EF4-FFF2-40B4-BE49-F238E27FC236}">
                <a16:creationId xmlns:a16="http://schemas.microsoft.com/office/drawing/2014/main" id="{95A2E4FA-A13B-4C82-B3F3-1D5CA1BFC48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6" name="Oval 45">
            <a:extLst>
              <a:ext uri="{FF2B5EF4-FFF2-40B4-BE49-F238E27FC236}">
                <a16:creationId xmlns:a16="http://schemas.microsoft.com/office/drawing/2014/main" id="{28AC98A5-0DEF-4DE9-87D1-DD7C0AB39FB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cxnSp>
        <p:nvCxnSpPr>
          <p:cNvPr id="47" name="Straight Connector 46">
            <a:extLst>
              <a:ext uri="{FF2B5EF4-FFF2-40B4-BE49-F238E27FC236}">
                <a16:creationId xmlns:a16="http://schemas.microsoft.com/office/drawing/2014/main" id="{7F13A2C6-B41C-497E-8237-52E8AA4ADE7E}"/>
              </a:ext>
            </a:extLst>
          </p:cNvPr>
          <p:cNvCxnSpPr>
            <a:cxnSpLocks/>
          </p:cNvCxnSpPr>
          <p:nvPr/>
        </p:nvCxnSpPr>
        <p:spPr>
          <a:xfrm flipH="1">
            <a:off x="2568050" y="364677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AA34D64-A5A3-4CE4-A530-C1F647F55048}"/>
              </a:ext>
            </a:extLst>
          </p:cNvPr>
          <p:cNvSpPr txBox="1"/>
          <p:nvPr/>
        </p:nvSpPr>
        <p:spPr>
          <a:xfrm>
            <a:off x="1459383" y="351654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Low potential</a:t>
            </a:r>
          </a:p>
          <a:p>
            <a:pPr algn="r"/>
            <a:r>
              <a:rPr lang="en-US" sz="800" dirty="0"/>
              <a:t>(negative terminal of battery)</a:t>
            </a:r>
          </a:p>
        </p:txBody>
      </p:sp>
      <p:sp>
        <p:nvSpPr>
          <p:cNvPr id="49" name="Arc 48">
            <a:extLst>
              <a:ext uri="{FF2B5EF4-FFF2-40B4-BE49-F238E27FC236}">
                <a16:creationId xmlns:a16="http://schemas.microsoft.com/office/drawing/2014/main" id="{6236BD51-C28E-441B-9B46-AF8C28A6F2AD}"/>
              </a:ext>
            </a:extLst>
          </p:cNvPr>
          <p:cNvSpPr/>
          <p:nvPr/>
        </p:nvSpPr>
        <p:spPr>
          <a:xfrm rot="17494112">
            <a:off x="3404342" y="2368170"/>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TextBox 49">
            <a:extLst>
              <a:ext uri="{FF2B5EF4-FFF2-40B4-BE49-F238E27FC236}">
                <a16:creationId xmlns:a16="http://schemas.microsoft.com/office/drawing/2014/main" id="{FA730F29-5E2E-4CF4-987B-5718E23D74DE}"/>
              </a:ext>
            </a:extLst>
          </p:cNvPr>
          <p:cNvSpPr txBox="1"/>
          <p:nvPr/>
        </p:nvSpPr>
        <p:spPr>
          <a:xfrm>
            <a:off x="3488375" y="2633263"/>
            <a:ext cx="937148" cy="430887"/>
          </a:xfrm>
          <a:prstGeom prst="rect">
            <a:avLst/>
          </a:prstGeom>
          <a:noFill/>
        </p:spPr>
        <p:txBody>
          <a:bodyPr wrap="square" rtlCol="0">
            <a:spAutoFit/>
          </a:bodyPr>
          <a:lstStyle/>
          <a:p>
            <a:r>
              <a:rPr lang="en-US" sz="1100" dirty="0">
                <a:solidFill>
                  <a:srgbClr val="FFC000"/>
                </a:solidFill>
                <a:latin typeface="Segoe Condensed" panose="020B0606040200020203" pitchFamily="34" charset="0"/>
              </a:rPr>
              <a:t>Conventional current</a:t>
            </a:r>
          </a:p>
        </p:txBody>
      </p:sp>
      <p:cxnSp>
        <p:nvCxnSpPr>
          <p:cNvPr id="51" name="Straight Connector 50">
            <a:extLst>
              <a:ext uri="{FF2B5EF4-FFF2-40B4-BE49-F238E27FC236}">
                <a16:creationId xmlns:a16="http://schemas.microsoft.com/office/drawing/2014/main" id="{9C703651-BDDF-45F9-A4A9-BFC34EC91901}"/>
              </a:ext>
            </a:extLst>
          </p:cNvPr>
          <p:cNvCxnSpPr>
            <a:cxnSpLocks/>
          </p:cNvCxnSpPr>
          <p:nvPr/>
        </p:nvCxnSpPr>
        <p:spPr>
          <a:xfrm flipH="1" flipV="1">
            <a:off x="7859196" y="3064150"/>
            <a:ext cx="388601" cy="25225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A35CB3C-3383-4D8D-AEAA-B49111B1A294}"/>
              </a:ext>
            </a:extLst>
          </p:cNvPr>
          <p:cNvSpPr txBox="1"/>
          <p:nvPr/>
        </p:nvSpPr>
        <p:spPr>
          <a:xfrm>
            <a:off x="7954483" y="3337701"/>
            <a:ext cx="1812330" cy="577081"/>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Resistors transform electrical energy into heat dropping the electric potential of the flowing charges</a:t>
            </a:r>
            <a:endParaRPr lang="en-US" sz="800" dirty="0"/>
          </a:p>
        </p:txBody>
      </p:sp>
      <p:sp>
        <p:nvSpPr>
          <p:cNvPr id="55" name="TextBox 54">
            <a:extLst>
              <a:ext uri="{FF2B5EF4-FFF2-40B4-BE49-F238E27FC236}">
                <a16:creationId xmlns:a16="http://schemas.microsoft.com/office/drawing/2014/main" id="{BE76663A-9B78-4CDA-9884-0F97089F780E}"/>
              </a:ext>
            </a:extLst>
          </p:cNvPr>
          <p:cNvSpPr txBox="1"/>
          <p:nvPr/>
        </p:nvSpPr>
        <p:spPr>
          <a:xfrm>
            <a:off x="4684714" y="2717274"/>
            <a:ext cx="783490"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a:t>
            </a:r>
            <a:r>
              <a:rPr lang="en-US" sz="1100" i="1" dirty="0">
                <a:solidFill>
                  <a:srgbClr val="002060"/>
                </a:solidFill>
                <a:latin typeface="Times New Roman" panose="02020603050405020304" pitchFamily="18" charset="0"/>
                <a:cs typeface="Times New Roman" panose="02020603050405020304" pitchFamily="18" charset="0"/>
              </a:rPr>
              <a:t>R)</a:t>
            </a:r>
            <a:endParaRPr lang="en-US" sz="1100" dirty="0">
              <a:solidFill>
                <a:srgbClr val="002060"/>
              </a:solidFill>
              <a:latin typeface="Segoe Condensed" panose="020B0606040200020203" pitchFamily="34" charset="0"/>
            </a:endParaRPr>
          </a:p>
        </p:txBody>
      </p:sp>
      <p:cxnSp>
        <p:nvCxnSpPr>
          <p:cNvPr id="56" name="Straight Arrow Connector 55">
            <a:extLst>
              <a:ext uri="{FF2B5EF4-FFF2-40B4-BE49-F238E27FC236}">
                <a16:creationId xmlns:a16="http://schemas.microsoft.com/office/drawing/2014/main" id="{10923686-330F-4B36-8B94-9E1F2C54BA4C}"/>
              </a:ext>
            </a:extLst>
          </p:cNvPr>
          <p:cNvCxnSpPr>
            <a:cxnSpLocks/>
          </p:cNvCxnSpPr>
          <p:nvPr/>
        </p:nvCxnSpPr>
        <p:spPr>
          <a:xfrm>
            <a:off x="2745791" y="2517333"/>
            <a:ext cx="6941" cy="694394"/>
          </a:xfrm>
          <a:prstGeom prst="straightConnector1">
            <a:avLst/>
          </a:prstGeom>
          <a:ln>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8A17B8-0914-4A28-AC03-140F81B3156F}"/>
              </a:ext>
            </a:extLst>
          </p:cNvPr>
          <p:cNvSpPr txBox="1"/>
          <p:nvPr/>
        </p:nvSpPr>
        <p:spPr>
          <a:xfrm>
            <a:off x="1682225" y="2649087"/>
            <a:ext cx="1063726"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Electric </a:t>
            </a:r>
          </a:p>
          <a:p>
            <a:pPr algn="r"/>
            <a:r>
              <a:rPr lang="en-US" sz="1100" dirty="0">
                <a:solidFill>
                  <a:srgbClr val="002060"/>
                </a:solidFill>
                <a:latin typeface="Segoe Condensed" panose="020B0606040200020203" pitchFamily="34" charset="0"/>
              </a:rPr>
              <a:t>potential</a:t>
            </a:r>
          </a:p>
        </p:txBody>
      </p:sp>
    </p:spTree>
    <p:extLst>
      <p:ext uri="{BB962C8B-B14F-4D97-AF65-F5344CB8AC3E}">
        <p14:creationId xmlns:p14="http://schemas.microsoft.com/office/powerpoint/2010/main" val="3534907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2 L -0.00026 -0.01852 L 0.12513 -0.01852 L 0.12513 0.25371 L 0.00065 0.25371 L -0.00026 -0.00092 Z " pathEditMode="relative" rAng="0" ptsTypes="AAAAAA">
                                      <p:cBhvr>
                                        <p:cTn id="6" dur="3000" fill="hold"/>
                                        <p:tgtEl>
                                          <p:spTgt spid="37"/>
                                        </p:tgtEl>
                                        <p:attrNameLst>
                                          <p:attrName>ppt_x</p:attrName>
                                          <p:attrName>ppt_y</p:attrName>
                                        </p:attrNameLst>
                                      </p:cBhvr>
                                      <p:rCtr x="6263" y="11852"/>
                                    </p:animMotion>
                                  </p:childTnLst>
                                </p:cTn>
                              </p:par>
                              <p:par>
                                <p:cTn id="7" presetID="0" presetClass="path" presetSubtype="0" repeatCount="indefinite" fill="hold" grpId="0" nodeType="withEffect">
                                  <p:stCondLst>
                                    <p:cond delay="300"/>
                                  </p:stCondLst>
                                  <p:childTnLst>
                                    <p:animMotion origin="layout" path="M -0.00026 -0.00092 L -0.00026 -0.01852 L 0.12513 -0.01852 L 0.12513 0.25371 L 0.00065 0.25371 L -0.00026 -0.00092 Z " pathEditMode="relative" rAng="0" ptsTypes="AAAAAA">
                                      <p:cBhvr>
                                        <p:cTn id="8" dur="3000" fill="hold"/>
                                        <p:tgtEl>
                                          <p:spTgt spid="38"/>
                                        </p:tgtEl>
                                        <p:attrNameLst>
                                          <p:attrName>ppt_x</p:attrName>
                                          <p:attrName>ppt_y</p:attrName>
                                        </p:attrNameLst>
                                      </p:cBhvr>
                                      <p:rCtr x="6263" y="11852"/>
                                    </p:animMotion>
                                  </p:childTnLst>
                                </p:cTn>
                              </p:par>
                              <p:par>
                                <p:cTn id="9" presetID="0" presetClass="path" presetSubtype="0" repeatCount="indefinite" fill="hold" grpId="0" nodeType="withEffect">
                                  <p:stCondLst>
                                    <p:cond delay="600"/>
                                  </p:stCondLst>
                                  <p:childTnLst>
                                    <p:animMotion origin="layout" path="M -0.00026 -0.00092 L -0.00026 -0.01852 L 0.12513 -0.01852 L 0.12513 0.25371 L 0.00065 0.25371 L -0.00026 -0.00092 Z " pathEditMode="relative" rAng="0" ptsTypes="AAAAAA">
                                      <p:cBhvr>
                                        <p:cTn id="10" dur="3000" fill="hold"/>
                                        <p:tgtEl>
                                          <p:spTgt spid="39"/>
                                        </p:tgtEl>
                                        <p:attrNameLst>
                                          <p:attrName>ppt_x</p:attrName>
                                          <p:attrName>ppt_y</p:attrName>
                                        </p:attrNameLst>
                                      </p:cBhvr>
                                      <p:rCtr x="6263" y="11852"/>
                                    </p:animMotion>
                                  </p:childTnLst>
                                </p:cTn>
                              </p:par>
                              <p:par>
                                <p:cTn id="11" presetID="0" presetClass="path" presetSubtype="0" repeatCount="indefinite" fill="hold" grpId="0" nodeType="withEffect">
                                  <p:stCondLst>
                                    <p:cond delay="900"/>
                                  </p:stCondLst>
                                  <p:childTnLst>
                                    <p:animMotion origin="layout" path="M -0.00026 -0.00092 L -0.00026 -0.01852 L 0.12513 -0.01852 L 0.12513 0.25371 L 0.00065 0.25371 L -0.00026 -0.00092 Z " pathEditMode="relative" rAng="0" ptsTypes="AAAAAA">
                                      <p:cBhvr>
                                        <p:cTn id="12" dur="3000" fill="hold"/>
                                        <p:tgtEl>
                                          <p:spTgt spid="40"/>
                                        </p:tgtEl>
                                        <p:attrNameLst>
                                          <p:attrName>ppt_x</p:attrName>
                                          <p:attrName>ppt_y</p:attrName>
                                        </p:attrNameLst>
                                      </p:cBhvr>
                                      <p:rCtr x="6263" y="11852"/>
                                    </p:animMotion>
                                  </p:childTnLst>
                                </p:cTn>
                              </p:par>
                              <p:par>
                                <p:cTn id="13" presetID="0" presetClass="path" presetSubtype="0" repeatCount="indefinite" fill="hold" grpId="0" nodeType="withEffect">
                                  <p:stCondLst>
                                    <p:cond delay="1200"/>
                                  </p:stCondLst>
                                  <p:childTnLst>
                                    <p:animMotion origin="layout" path="M -0.00026 -0.00092 L -0.00026 -0.01852 L 0.12513 -0.01852 L 0.12513 0.25371 L 0.00065 0.25371 L -0.00026 -0.00092 Z " pathEditMode="relative" rAng="0" ptsTypes="AAAAAA">
                                      <p:cBhvr>
                                        <p:cTn id="14" dur="3000" fill="hold"/>
                                        <p:tgtEl>
                                          <p:spTgt spid="41"/>
                                        </p:tgtEl>
                                        <p:attrNameLst>
                                          <p:attrName>ppt_x</p:attrName>
                                          <p:attrName>ppt_y</p:attrName>
                                        </p:attrNameLst>
                                      </p:cBhvr>
                                      <p:rCtr x="6263" y="11852"/>
                                    </p:animMotion>
                                  </p:childTnLst>
                                </p:cTn>
                              </p:par>
                              <p:par>
                                <p:cTn id="15" presetID="0" presetClass="path" presetSubtype="0" repeatCount="indefinite" fill="hold" grpId="0" nodeType="withEffect">
                                  <p:stCondLst>
                                    <p:cond delay="1500"/>
                                  </p:stCondLst>
                                  <p:childTnLst>
                                    <p:animMotion origin="layout" path="M -0.00026 -0.00092 L -0.00026 -0.01852 L 0.12513 -0.01852 L 0.12513 0.25371 L 0.00065 0.25371 L -0.00026 -0.00092 Z " pathEditMode="relative" rAng="0" ptsTypes="AAAAAA">
                                      <p:cBhvr>
                                        <p:cTn id="16" dur="3000" fill="hold"/>
                                        <p:tgtEl>
                                          <p:spTgt spid="42"/>
                                        </p:tgtEl>
                                        <p:attrNameLst>
                                          <p:attrName>ppt_x</p:attrName>
                                          <p:attrName>ppt_y</p:attrName>
                                        </p:attrNameLst>
                                      </p:cBhvr>
                                      <p:rCtr x="6263" y="11852"/>
                                    </p:animMotion>
                                  </p:childTnLst>
                                </p:cTn>
                              </p:par>
                              <p:par>
                                <p:cTn id="17" presetID="0" presetClass="path" presetSubtype="0" repeatCount="indefinite" fill="hold" grpId="0" nodeType="withEffect">
                                  <p:stCondLst>
                                    <p:cond delay="1800"/>
                                  </p:stCondLst>
                                  <p:childTnLst>
                                    <p:animMotion origin="layout" path="M -0.00026 -0.00092 L -0.00026 -0.01852 L 0.12513 -0.01852 L 0.12513 0.25371 L 0.00065 0.25371 L -0.00026 -0.00092 Z " pathEditMode="relative" rAng="0" ptsTypes="AAAAAA">
                                      <p:cBhvr>
                                        <p:cTn id="18" dur="3000" fill="hold"/>
                                        <p:tgtEl>
                                          <p:spTgt spid="43"/>
                                        </p:tgtEl>
                                        <p:attrNameLst>
                                          <p:attrName>ppt_x</p:attrName>
                                          <p:attrName>ppt_y</p:attrName>
                                        </p:attrNameLst>
                                      </p:cBhvr>
                                      <p:rCtr x="6263" y="11852"/>
                                    </p:animMotion>
                                  </p:childTnLst>
                                </p:cTn>
                              </p:par>
                              <p:par>
                                <p:cTn id="19" presetID="0" presetClass="path" presetSubtype="0" repeatCount="indefinite" fill="hold" grpId="0" nodeType="withEffect">
                                  <p:stCondLst>
                                    <p:cond delay="2100"/>
                                  </p:stCondLst>
                                  <p:childTnLst>
                                    <p:animMotion origin="layout" path="M -0.00026 -0.00092 L -0.00026 -0.01852 L 0.12513 -0.01852 L 0.12513 0.25371 L 0.00065 0.25371 L -0.00026 -0.00092 Z " pathEditMode="relative" rAng="0" ptsTypes="AAAAAA">
                                      <p:cBhvr>
                                        <p:cTn id="20" dur="3000" fill="hold"/>
                                        <p:tgtEl>
                                          <p:spTgt spid="44"/>
                                        </p:tgtEl>
                                        <p:attrNameLst>
                                          <p:attrName>ppt_x</p:attrName>
                                          <p:attrName>ppt_y</p:attrName>
                                        </p:attrNameLst>
                                      </p:cBhvr>
                                      <p:rCtr x="6263" y="11852"/>
                                    </p:animMotion>
                                  </p:childTnLst>
                                </p:cTn>
                              </p:par>
                              <p:par>
                                <p:cTn id="21" presetID="0" presetClass="path" presetSubtype="0" repeatCount="indefinite" fill="hold" grpId="0" nodeType="withEffect">
                                  <p:stCondLst>
                                    <p:cond delay="2400"/>
                                  </p:stCondLst>
                                  <p:childTnLst>
                                    <p:animMotion origin="layout" path="M -0.00026 -0.00092 L -0.00026 -0.01852 L 0.12513 -0.01852 L 0.12513 0.25371 L 0.00065 0.25371 L -0.00026 -0.00092 Z " pathEditMode="relative" rAng="0" ptsTypes="AAAAAA">
                                      <p:cBhvr>
                                        <p:cTn id="22" dur="3000" fill="hold"/>
                                        <p:tgtEl>
                                          <p:spTgt spid="45"/>
                                        </p:tgtEl>
                                        <p:attrNameLst>
                                          <p:attrName>ppt_x</p:attrName>
                                          <p:attrName>ppt_y</p:attrName>
                                        </p:attrNameLst>
                                      </p:cBhvr>
                                      <p:rCtr x="6263" y="11852"/>
                                    </p:animMotion>
                                  </p:childTnLst>
                                </p:cTn>
                              </p:par>
                              <p:par>
                                <p:cTn id="23" presetID="0" presetClass="path" presetSubtype="0" repeatCount="indefinite" fill="hold" grpId="0" nodeType="withEffect">
                                  <p:stCondLst>
                                    <p:cond delay="2700"/>
                                  </p:stCondLst>
                                  <p:childTnLst>
                                    <p:animMotion origin="layout" path="M -0.00026 -0.00092 L -0.00026 -0.01852 L 0.12513 -0.01852 L 0.12513 0.25371 L 0.00065 0.25371 L -0.00026 -0.00092 Z " pathEditMode="relative" rAng="0" ptsTypes="AAAAAA">
                                      <p:cBhvr>
                                        <p:cTn id="24" dur="3000" fill="hold"/>
                                        <p:tgtEl>
                                          <p:spTgt spid="46"/>
                                        </p:tgtEl>
                                        <p:attrNameLst>
                                          <p:attrName>ppt_x</p:attrName>
                                          <p:attrName>ppt_y</p:attrName>
                                        </p:attrNameLst>
                                      </p:cBhvr>
                                      <p:rCtr x="6263"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AB4DA99-9B23-4CD5-9426-E94D767984DA}"/>
              </a:ext>
            </a:extLst>
          </p:cNvPr>
          <p:cNvPicPr>
            <a:picLocks noChangeAspect="1"/>
          </p:cNvPicPr>
          <p:nvPr/>
        </p:nvPicPr>
        <p:blipFill>
          <a:blip r:embed="rId2"/>
          <a:stretch>
            <a:fillRect/>
          </a:stretch>
        </p:blipFill>
        <p:spPr>
          <a:xfrm>
            <a:off x="2730165" y="1833489"/>
            <a:ext cx="2014257" cy="2030436"/>
          </a:xfrm>
          <a:prstGeom prst="rect">
            <a:avLst/>
          </a:prstGeom>
        </p:spPr>
      </p:pic>
      <p:pic>
        <p:nvPicPr>
          <p:cNvPr id="6" name="Picture 5" descr="A picture containing diagram&#10;&#10;Description automatically generated">
            <a:extLst>
              <a:ext uri="{FF2B5EF4-FFF2-40B4-BE49-F238E27FC236}">
                <a16:creationId xmlns:a16="http://schemas.microsoft.com/office/drawing/2014/main" id="{6B7581EB-CA62-448E-9DF6-E70470EB4E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79274" y="1792068"/>
            <a:ext cx="3092255" cy="2373632"/>
          </a:xfrm>
          <a:prstGeom prst="rect">
            <a:avLst/>
          </a:prstGeom>
        </p:spPr>
      </p:pic>
      <p:cxnSp>
        <p:nvCxnSpPr>
          <p:cNvPr id="8" name="Straight Connector 7">
            <a:extLst>
              <a:ext uri="{FF2B5EF4-FFF2-40B4-BE49-F238E27FC236}">
                <a16:creationId xmlns:a16="http://schemas.microsoft.com/office/drawing/2014/main" id="{A2298E1F-102A-4D6E-8A73-A50ADD292F39}"/>
              </a:ext>
            </a:extLst>
          </p:cNvPr>
          <p:cNvCxnSpPr>
            <a:cxnSpLocks/>
          </p:cNvCxnSpPr>
          <p:nvPr/>
        </p:nvCxnSpPr>
        <p:spPr>
          <a:xfrm flipH="1">
            <a:off x="2542229" y="202229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16BF34-6A92-4E9B-A0CF-E0EDE4B2112B}"/>
              </a:ext>
            </a:extLst>
          </p:cNvPr>
          <p:cNvSpPr txBox="1"/>
          <p:nvPr/>
        </p:nvSpPr>
        <p:spPr>
          <a:xfrm>
            <a:off x="1433562" y="189206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High potential</a:t>
            </a:r>
          </a:p>
          <a:p>
            <a:pPr algn="r"/>
            <a:r>
              <a:rPr lang="en-US" sz="800" dirty="0"/>
              <a:t>(positive terminal of battery)</a:t>
            </a:r>
          </a:p>
        </p:txBody>
      </p:sp>
      <p:sp>
        <p:nvSpPr>
          <p:cNvPr id="37" name="Oval 36">
            <a:extLst>
              <a:ext uri="{FF2B5EF4-FFF2-40B4-BE49-F238E27FC236}">
                <a16:creationId xmlns:a16="http://schemas.microsoft.com/office/drawing/2014/main" id="{F03C64C4-577A-4D4A-B37D-DBC258D9A158}"/>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8" name="Oval 37">
            <a:extLst>
              <a:ext uri="{FF2B5EF4-FFF2-40B4-BE49-F238E27FC236}">
                <a16:creationId xmlns:a16="http://schemas.microsoft.com/office/drawing/2014/main" id="{FCDA6D38-0C3F-412F-BC77-35853D358FFF}"/>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39" name="Oval 38">
            <a:extLst>
              <a:ext uri="{FF2B5EF4-FFF2-40B4-BE49-F238E27FC236}">
                <a16:creationId xmlns:a16="http://schemas.microsoft.com/office/drawing/2014/main" id="{5FC64152-1B6D-48B7-9977-F4E3ACFEEE8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0" name="Oval 39">
            <a:extLst>
              <a:ext uri="{FF2B5EF4-FFF2-40B4-BE49-F238E27FC236}">
                <a16:creationId xmlns:a16="http://schemas.microsoft.com/office/drawing/2014/main" id="{72CEF8B6-1023-4664-9B46-22ABCA3325E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1" name="Oval 40">
            <a:extLst>
              <a:ext uri="{FF2B5EF4-FFF2-40B4-BE49-F238E27FC236}">
                <a16:creationId xmlns:a16="http://schemas.microsoft.com/office/drawing/2014/main" id="{28B6F105-8B5E-49F3-B8BF-FC2C7913CD37}"/>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2" name="Oval 41">
            <a:extLst>
              <a:ext uri="{FF2B5EF4-FFF2-40B4-BE49-F238E27FC236}">
                <a16:creationId xmlns:a16="http://schemas.microsoft.com/office/drawing/2014/main" id="{5E9F6529-44BE-4FD5-B98E-ED80E298F454}"/>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3" name="Oval 42">
            <a:extLst>
              <a:ext uri="{FF2B5EF4-FFF2-40B4-BE49-F238E27FC236}">
                <a16:creationId xmlns:a16="http://schemas.microsoft.com/office/drawing/2014/main" id="{16B551B9-B994-46A3-A35F-BAA1EEAE8A8B}"/>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4" name="Oval 43">
            <a:extLst>
              <a:ext uri="{FF2B5EF4-FFF2-40B4-BE49-F238E27FC236}">
                <a16:creationId xmlns:a16="http://schemas.microsoft.com/office/drawing/2014/main" id="{7584D653-85A5-44CE-A827-3D12AE1CFDF3}"/>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5" name="Oval 44">
            <a:extLst>
              <a:ext uri="{FF2B5EF4-FFF2-40B4-BE49-F238E27FC236}">
                <a16:creationId xmlns:a16="http://schemas.microsoft.com/office/drawing/2014/main" id="{95A2E4FA-A13B-4C82-B3F3-1D5CA1BFC48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sp>
        <p:nvSpPr>
          <p:cNvPr id="46" name="Oval 45">
            <a:extLst>
              <a:ext uri="{FF2B5EF4-FFF2-40B4-BE49-F238E27FC236}">
                <a16:creationId xmlns:a16="http://schemas.microsoft.com/office/drawing/2014/main" id="{28AC98A5-0DEF-4DE9-87D1-DD7C0AB39FB6}"/>
              </a:ext>
            </a:extLst>
          </p:cNvPr>
          <p:cNvSpPr>
            <a:spLocks noChangeAspect="1"/>
          </p:cNvSpPr>
          <p:nvPr/>
        </p:nvSpPr>
        <p:spPr>
          <a:xfrm>
            <a:off x="3001676" y="1970805"/>
            <a:ext cx="118872" cy="118872"/>
          </a:xfrm>
          <a:prstGeom prst="ellipse">
            <a:avLst/>
          </a:prstGeom>
          <a:solidFill>
            <a:schemeClr val="tx1"/>
          </a:solid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45720" tIns="18288" rIns="45720" rtlCol="0" anchor="ctr"/>
          <a:lstStyle/>
          <a:p>
            <a:pPr algn="ctr"/>
            <a:r>
              <a:rPr lang="en-US" sz="1100" dirty="0"/>
              <a:t>+</a:t>
            </a:r>
          </a:p>
        </p:txBody>
      </p:sp>
      <p:cxnSp>
        <p:nvCxnSpPr>
          <p:cNvPr id="47" name="Straight Connector 46">
            <a:extLst>
              <a:ext uri="{FF2B5EF4-FFF2-40B4-BE49-F238E27FC236}">
                <a16:creationId xmlns:a16="http://schemas.microsoft.com/office/drawing/2014/main" id="{7F13A2C6-B41C-497E-8237-52E8AA4ADE7E}"/>
              </a:ext>
            </a:extLst>
          </p:cNvPr>
          <p:cNvCxnSpPr>
            <a:cxnSpLocks/>
          </p:cNvCxnSpPr>
          <p:nvPr/>
        </p:nvCxnSpPr>
        <p:spPr>
          <a:xfrm flipH="1">
            <a:off x="2568050" y="3646770"/>
            <a:ext cx="220394" cy="0"/>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EAA34D64-A5A3-4CE4-A530-C1F647F55048}"/>
              </a:ext>
            </a:extLst>
          </p:cNvPr>
          <p:cNvSpPr txBox="1"/>
          <p:nvPr/>
        </p:nvSpPr>
        <p:spPr>
          <a:xfrm>
            <a:off x="1459383" y="3516546"/>
            <a:ext cx="1160847" cy="377026"/>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pPr algn="r"/>
            <a:r>
              <a:rPr lang="en-US" b="1" dirty="0"/>
              <a:t>Low potential</a:t>
            </a:r>
          </a:p>
          <a:p>
            <a:pPr algn="r"/>
            <a:r>
              <a:rPr lang="en-US" sz="800" dirty="0"/>
              <a:t>(negative terminal of battery)</a:t>
            </a:r>
          </a:p>
        </p:txBody>
      </p:sp>
      <p:sp>
        <p:nvSpPr>
          <p:cNvPr id="49" name="Arc 48">
            <a:extLst>
              <a:ext uri="{FF2B5EF4-FFF2-40B4-BE49-F238E27FC236}">
                <a16:creationId xmlns:a16="http://schemas.microsoft.com/office/drawing/2014/main" id="{6236BD51-C28E-441B-9B46-AF8C28A6F2AD}"/>
              </a:ext>
            </a:extLst>
          </p:cNvPr>
          <p:cNvSpPr/>
          <p:nvPr/>
        </p:nvSpPr>
        <p:spPr>
          <a:xfrm rot="17494112">
            <a:off x="3404342" y="2368170"/>
            <a:ext cx="923427" cy="923427"/>
          </a:xfrm>
          <a:prstGeom prst="arc">
            <a:avLst>
              <a:gd name="adj1" fmla="val 16200000"/>
              <a:gd name="adj2" fmla="val 10701017"/>
            </a:avLst>
          </a:prstGeom>
          <a:noFill/>
          <a:ln>
            <a:solidFill>
              <a:srgbClr val="FFC000"/>
            </a:solidFill>
            <a:headEnd type="none" w="lg" len="lg"/>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50" name="TextBox 49">
            <a:extLst>
              <a:ext uri="{FF2B5EF4-FFF2-40B4-BE49-F238E27FC236}">
                <a16:creationId xmlns:a16="http://schemas.microsoft.com/office/drawing/2014/main" id="{FA730F29-5E2E-4CF4-987B-5718E23D74DE}"/>
              </a:ext>
            </a:extLst>
          </p:cNvPr>
          <p:cNvSpPr txBox="1"/>
          <p:nvPr/>
        </p:nvSpPr>
        <p:spPr>
          <a:xfrm>
            <a:off x="3488375" y="2633263"/>
            <a:ext cx="937148" cy="430887"/>
          </a:xfrm>
          <a:prstGeom prst="rect">
            <a:avLst/>
          </a:prstGeom>
          <a:noFill/>
        </p:spPr>
        <p:txBody>
          <a:bodyPr wrap="square" rtlCol="0">
            <a:spAutoFit/>
          </a:bodyPr>
          <a:lstStyle/>
          <a:p>
            <a:r>
              <a:rPr lang="en-US" sz="1100" dirty="0">
                <a:solidFill>
                  <a:srgbClr val="FFC000"/>
                </a:solidFill>
                <a:latin typeface="Segoe Condensed" panose="020B0606040200020203" pitchFamily="34" charset="0"/>
              </a:rPr>
              <a:t>Conventional current</a:t>
            </a:r>
          </a:p>
        </p:txBody>
      </p:sp>
      <p:cxnSp>
        <p:nvCxnSpPr>
          <p:cNvPr id="51" name="Straight Connector 50">
            <a:extLst>
              <a:ext uri="{FF2B5EF4-FFF2-40B4-BE49-F238E27FC236}">
                <a16:creationId xmlns:a16="http://schemas.microsoft.com/office/drawing/2014/main" id="{9C703651-BDDF-45F9-A4A9-BFC34EC91901}"/>
              </a:ext>
            </a:extLst>
          </p:cNvPr>
          <p:cNvCxnSpPr>
            <a:cxnSpLocks/>
          </p:cNvCxnSpPr>
          <p:nvPr/>
        </p:nvCxnSpPr>
        <p:spPr>
          <a:xfrm flipH="1" flipV="1">
            <a:off x="8211220" y="3101119"/>
            <a:ext cx="388601" cy="252256"/>
          </a:xfrm>
          <a:prstGeom prst="line">
            <a:avLst/>
          </a:prstGeom>
          <a:ln w="19050">
            <a:solidFill>
              <a:schemeClr val="tx1"/>
            </a:solidFill>
            <a:prstDash val="soli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8A35CB3C-3383-4D8D-AEAA-B49111B1A294}"/>
              </a:ext>
            </a:extLst>
          </p:cNvPr>
          <p:cNvSpPr txBox="1"/>
          <p:nvPr/>
        </p:nvSpPr>
        <p:spPr>
          <a:xfrm>
            <a:off x="8306507" y="3374670"/>
            <a:ext cx="1812330" cy="577081"/>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Resistors transform electrical energy into heat dropping the electric potential of the flowing charges</a:t>
            </a:r>
            <a:endParaRPr lang="en-US" sz="800" dirty="0"/>
          </a:p>
        </p:txBody>
      </p:sp>
      <p:sp>
        <p:nvSpPr>
          <p:cNvPr id="55" name="TextBox 54">
            <a:extLst>
              <a:ext uri="{FF2B5EF4-FFF2-40B4-BE49-F238E27FC236}">
                <a16:creationId xmlns:a16="http://schemas.microsoft.com/office/drawing/2014/main" id="{BE76663A-9B78-4CDA-9884-0F97089F780E}"/>
              </a:ext>
            </a:extLst>
          </p:cNvPr>
          <p:cNvSpPr txBox="1"/>
          <p:nvPr/>
        </p:nvSpPr>
        <p:spPr>
          <a:xfrm>
            <a:off x="4684714" y="2717274"/>
            <a:ext cx="783490" cy="261610"/>
          </a:xfrm>
          <a:prstGeom prst="rect">
            <a:avLst/>
          </a:prstGeom>
          <a:noFill/>
        </p:spPr>
        <p:txBody>
          <a:bodyPr wrap="square" lIns="0" rtlCol="0">
            <a:spAutoFit/>
          </a:bodyPr>
          <a:lstStyle>
            <a:defPPr>
              <a:defRPr lang="en-US"/>
            </a:defPPr>
            <a:lvl1pPr algn="ctr">
              <a:defRPr sz="1400">
                <a:solidFill>
                  <a:schemeClr val="tx1">
                    <a:lumMod val="50000"/>
                    <a:lumOff val="50000"/>
                  </a:schemeClr>
                </a:solidFill>
                <a:latin typeface="Segoe UI Light" pitchFamily="34" charset="0"/>
              </a:defRPr>
            </a:lvl1pPr>
          </a:lstStyle>
          <a:p>
            <a:pPr algn="l"/>
            <a:r>
              <a:rPr lang="en-US" sz="1100" dirty="0">
                <a:solidFill>
                  <a:srgbClr val="002060"/>
                </a:solidFill>
                <a:latin typeface="Segoe Condensed" panose="020B0606040200020203" pitchFamily="34" charset="0"/>
              </a:rPr>
              <a:t>Resistor (</a:t>
            </a:r>
            <a:r>
              <a:rPr lang="en-US" sz="1100" i="1" dirty="0">
                <a:solidFill>
                  <a:srgbClr val="002060"/>
                </a:solidFill>
                <a:latin typeface="Times New Roman" panose="02020603050405020304" pitchFamily="18" charset="0"/>
                <a:cs typeface="Times New Roman" panose="02020603050405020304" pitchFamily="18" charset="0"/>
              </a:rPr>
              <a:t>R)</a:t>
            </a:r>
            <a:endParaRPr lang="en-US" sz="1100" dirty="0">
              <a:solidFill>
                <a:srgbClr val="002060"/>
              </a:solidFill>
              <a:latin typeface="Segoe Condensed" panose="020B0606040200020203" pitchFamily="34" charset="0"/>
            </a:endParaRPr>
          </a:p>
        </p:txBody>
      </p:sp>
      <p:cxnSp>
        <p:nvCxnSpPr>
          <p:cNvPr id="56" name="Straight Arrow Connector 55">
            <a:extLst>
              <a:ext uri="{FF2B5EF4-FFF2-40B4-BE49-F238E27FC236}">
                <a16:creationId xmlns:a16="http://schemas.microsoft.com/office/drawing/2014/main" id="{10923686-330F-4B36-8B94-9E1F2C54BA4C}"/>
              </a:ext>
            </a:extLst>
          </p:cNvPr>
          <p:cNvCxnSpPr>
            <a:cxnSpLocks/>
          </p:cNvCxnSpPr>
          <p:nvPr/>
        </p:nvCxnSpPr>
        <p:spPr>
          <a:xfrm>
            <a:off x="2745791" y="2517333"/>
            <a:ext cx="6941" cy="694394"/>
          </a:xfrm>
          <a:prstGeom prst="straightConnector1">
            <a:avLst/>
          </a:prstGeom>
          <a:ln>
            <a:solidFill>
              <a:srgbClr val="002060"/>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658A17B8-0914-4A28-AC03-140F81B3156F}"/>
              </a:ext>
            </a:extLst>
          </p:cNvPr>
          <p:cNvSpPr txBox="1"/>
          <p:nvPr/>
        </p:nvSpPr>
        <p:spPr>
          <a:xfrm>
            <a:off x="1682225" y="2649087"/>
            <a:ext cx="1063726" cy="430887"/>
          </a:xfrm>
          <a:prstGeom prst="rect">
            <a:avLst/>
          </a:prstGeom>
          <a:noFill/>
        </p:spPr>
        <p:txBody>
          <a:bodyPr wrap="square" rtlCol="0">
            <a:spAutoFit/>
          </a:bodyPr>
          <a:lstStyle/>
          <a:p>
            <a:pPr algn="r"/>
            <a:r>
              <a:rPr lang="en-US" sz="1100" dirty="0">
                <a:solidFill>
                  <a:srgbClr val="002060"/>
                </a:solidFill>
                <a:latin typeface="Segoe Condensed" panose="020B0606040200020203" pitchFamily="34" charset="0"/>
              </a:rPr>
              <a:t>Electric </a:t>
            </a:r>
          </a:p>
          <a:p>
            <a:pPr algn="r"/>
            <a:r>
              <a:rPr lang="en-US" sz="1100" dirty="0">
                <a:solidFill>
                  <a:srgbClr val="002060"/>
                </a:solidFill>
                <a:latin typeface="Segoe Condensed" panose="020B0606040200020203" pitchFamily="34" charset="0"/>
              </a:rPr>
              <a:t>potential</a:t>
            </a:r>
          </a:p>
        </p:txBody>
      </p:sp>
      <p:cxnSp>
        <p:nvCxnSpPr>
          <p:cNvPr id="25" name="Straight Connector 24">
            <a:extLst>
              <a:ext uri="{FF2B5EF4-FFF2-40B4-BE49-F238E27FC236}">
                <a16:creationId xmlns:a16="http://schemas.microsoft.com/office/drawing/2014/main" id="{56D6B900-D362-428B-9A11-C311E1CC632D}"/>
              </a:ext>
            </a:extLst>
          </p:cNvPr>
          <p:cNvCxnSpPr>
            <a:cxnSpLocks/>
          </p:cNvCxnSpPr>
          <p:nvPr/>
        </p:nvCxnSpPr>
        <p:spPr>
          <a:xfrm flipH="1" flipV="1">
            <a:off x="6089870" y="2029341"/>
            <a:ext cx="109032" cy="176414"/>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1E170F3E-FBF3-46E9-9122-F3B95B5C49D5}"/>
              </a:ext>
            </a:extLst>
          </p:cNvPr>
          <p:cNvSpPr txBox="1"/>
          <p:nvPr/>
        </p:nvSpPr>
        <p:spPr>
          <a:xfrm>
            <a:off x="5258629" y="1639364"/>
            <a:ext cx="2218381" cy="415498"/>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It takes work (like from a battery) to increase the electric potential of the charges</a:t>
            </a:r>
            <a:endParaRPr lang="en-US" sz="800" dirty="0"/>
          </a:p>
        </p:txBody>
      </p:sp>
      <p:cxnSp>
        <p:nvCxnSpPr>
          <p:cNvPr id="28" name="Straight Connector 27">
            <a:extLst>
              <a:ext uri="{FF2B5EF4-FFF2-40B4-BE49-F238E27FC236}">
                <a16:creationId xmlns:a16="http://schemas.microsoft.com/office/drawing/2014/main" id="{26409E97-EE9C-4E01-B3B7-E1724DF03CA0}"/>
              </a:ext>
            </a:extLst>
          </p:cNvPr>
          <p:cNvCxnSpPr>
            <a:cxnSpLocks/>
          </p:cNvCxnSpPr>
          <p:nvPr/>
        </p:nvCxnSpPr>
        <p:spPr>
          <a:xfrm flipV="1">
            <a:off x="6048732" y="3591818"/>
            <a:ext cx="128117" cy="113241"/>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D21F55F3-3A3C-40FC-B18D-A8BFE927B6EE}"/>
              </a:ext>
            </a:extLst>
          </p:cNvPr>
          <p:cNvSpPr txBox="1"/>
          <p:nvPr/>
        </p:nvSpPr>
        <p:spPr>
          <a:xfrm>
            <a:off x="4854357" y="3705059"/>
            <a:ext cx="1520498" cy="577081"/>
          </a:xfrm>
          <a:prstGeom prst="rect">
            <a:avLst/>
          </a:prstGeom>
          <a:noFill/>
        </p:spPr>
        <p:txBody>
          <a:bodyPr wrap="square" lIns="0" rtlCol="0">
            <a:spAutoFit/>
          </a:bodyPr>
          <a:lstStyle>
            <a:defPPr>
              <a:defRPr lang="en-US"/>
            </a:defPPr>
            <a:lvl1pPr>
              <a:defRPr sz="1050">
                <a:solidFill>
                  <a:srgbClr val="002060"/>
                </a:solidFill>
                <a:latin typeface="Segoe Condensed" panose="020B0606040200020203" pitchFamily="34" charset="0"/>
              </a:defRPr>
            </a:lvl1pPr>
          </a:lstStyle>
          <a:p>
            <a:r>
              <a:rPr lang="en-US" dirty="0"/>
              <a:t>The charges here have zero electric potential (0V), we can call this ground</a:t>
            </a:r>
            <a:endParaRPr lang="en-US" sz="800" dirty="0"/>
          </a:p>
        </p:txBody>
      </p:sp>
      <p:cxnSp>
        <p:nvCxnSpPr>
          <p:cNvPr id="32" name="Straight Connector 31">
            <a:extLst>
              <a:ext uri="{FF2B5EF4-FFF2-40B4-BE49-F238E27FC236}">
                <a16:creationId xmlns:a16="http://schemas.microsoft.com/office/drawing/2014/main" id="{A37F1E8D-9F98-435C-9AD6-B19258E4AAD8}"/>
              </a:ext>
            </a:extLst>
          </p:cNvPr>
          <p:cNvCxnSpPr>
            <a:cxnSpLocks/>
          </p:cNvCxnSpPr>
          <p:nvPr/>
        </p:nvCxnSpPr>
        <p:spPr>
          <a:xfrm>
            <a:off x="4695213" y="3634967"/>
            <a:ext cx="148212" cy="92186"/>
          </a:xfrm>
          <a:prstGeom prst="line">
            <a:avLst/>
          </a:prstGeom>
          <a:ln>
            <a:solidFill>
              <a:srgbClr val="00206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1538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repeatCount="indefinite" fill="hold" grpId="0" nodeType="withEffect">
                                  <p:stCondLst>
                                    <p:cond delay="0"/>
                                  </p:stCondLst>
                                  <p:childTnLst>
                                    <p:animMotion origin="layout" path="M -0.00026 -0.00092 L -0.00026 -0.01852 L 0.12513 -0.01852 L 0.12513 0.25371 L 0.00065 0.25371 L -0.00026 -0.00092 Z " pathEditMode="relative" rAng="0" ptsTypes="AAAAAA">
                                      <p:cBhvr>
                                        <p:cTn id="6" dur="3000" fill="hold"/>
                                        <p:tgtEl>
                                          <p:spTgt spid="37"/>
                                        </p:tgtEl>
                                        <p:attrNameLst>
                                          <p:attrName>ppt_x</p:attrName>
                                          <p:attrName>ppt_y</p:attrName>
                                        </p:attrNameLst>
                                      </p:cBhvr>
                                      <p:rCtr x="6263" y="11852"/>
                                    </p:animMotion>
                                  </p:childTnLst>
                                </p:cTn>
                              </p:par>
                              <p:par>
                                <p:cTn id="7" presetID="0" presetClass="path" presetSubtype="0" repeatCount="indefinite" fill="hold" grpId="0" nodeType="withEffect">
                                  <p:stCondLst>
                                    <p:cond delay="300"/>
                                  </p:stCondLst>
                                  <p:childTnLst>
                                    <p:animMotion origin="layout" path="M -0.00026 -0.00092 L -0.00026 -0.01852 L 0.12513 -0.01852 L 0.12513 0.25371 L 0.00065 0.25371 L -0.00026 -0.00092 Z " pathEditMode="relative" rAng="0" ptsTypes="AAAAAA">
                                      <p:cBhvr>
                                        <p:cTn id="8" dur="3000" fill="hold"/>
                                        <p:tgtEl>
                                          <p:spTgt spid="38"/>
                                        </p:tgtEl>
                                        <p:attrNameLst>
                                          <p:attrName>ppt_x</p:attrName>
                                          <p:attrName>ppt_y</p:attrName>
                                        </p:attrNameLst>
                                      </p:cBhvr>
                                      <p:rCtr x="6263" y="11852"/>
                                    </p:animMotion>
                                  </p:childTnLst>
                                </p:cTn>
                              </p:par>
                              <p:par>
                                <p:cTn id="9" presetID="0" presetClass="path" presetSubtype="0" repeatCount="indefinite" fill="hold" grpId="0" nodeType="withEffect">
                                  <p:stCondLst>
                                    <p:cond delay="600"/>
                                  </p:stCondLst>
                                  <p:childTnLst>
                                    <p:animMotion origin="layout" path="M -0.00026 -0.00092 L -0.00026 -0.01852 L 0.12513 -0.01852 L 0.12513 0.25371 L 0.00065 0.25371 L -0.00026 -0.00092 Z " pathEditMode="relative" rAng="0" ptsTypes="AAAAAA">
                                      <p:cBhvr>
                                        <p:cTn id="10" dur="3000" fill="hold"/>
                                        <p:tgtEl>
                                          <p:spTgt spid="39"/>
                                        </p:tgtEl>
                                        <p:attrNameLst>
                                          <p:attrName>ppt_x</p:attrName>
                                          <p:attrName>ppt_y</p:attrName>
                                        </p:attrNameLst>
                                      </p:cBhvr>
                                      <p:rCtr x="6263" y="11852"/>
                                    </p:animMotion>
                                  </p:childTnLst>
                                </p:cTn>
                              </p:par>
                              <p:par>
                                <p:cTn id="11" presetID="0" presetClass="path" presetSubtype="0" repeatCount="indefinite" fill="hold" grpId="0" nodeType="withEffect">
                                  <p:stCondLst>
                                    <p:cond delay="900"/>
                                  </p:stCondLst>
                                  <p:childTnLst>
                                    <p:animMotion origin="layout" path="M -0.00026 -0.00092 L -0.00026 -0.01852 L 0.12513 -0.01852 L 0.12513 0.25371 L 0.00065 0.25371 L -0.00026 -0.00092 Z " pathEditMode="relative" rAng="0" ptsTypes="AAAAAA">
                                      <p:cBhvr>
                                        <p:cTn id="12" dur="3000" fill="hold"/>
                                        <p:tgtEl>
                                          <p:spTgt spid="40"/>
                                        </p:tgtEl>
                                        <p:attrNameLst>
                                          <p:attrName>ppt_x</p:attrName>
                                          <p:attrName>ppt_y</p:attrName>
                                        </p:attrNameLst>
                                      </p:cBhvr>
                                      <p:rCtr x="6263" y="11852"/>
                                    </p:animMotion>
                                  </p:childTnLst>
                                </p:cTn>
                              </p:par>
                              <p:par>
                                <p:cTn id="13" presetID="0" presetClass="path" presetSubtype="0" repeatCount="indefinite" fill="hold" grpId="0" nodeType="withEffect">
                                  <p:stCondLst>
                                    <p:cond delay="1200"/>
                                  </p:stCondLst>
                                  <p:childTnLst>
                                    <p:animMotion origin="layout" path="M -0.00026 -0.00092 L -0.00026 -0.01852 L 0.12513 -0.01852 L 0.12513 0.25371 L 0.00065 0.25371 L -0.00026 -0.00092 Z " pathEditMode="relative" rAng="0" ptsTypes="AAAAAA">
                                      <p:cBhvr>
                                        <p:cTn id="14" dur="3000" fill="hold"/>
                                        <p:tgtEl>
                                          <p:spTgt spid="41"/>
                                        </p:tgtEl>
                                        <p:attrNameLst>
                                          <p:attrName>ppt_x</p:attrName>
                                          <p:attrName>ppt_y</p:attrName>
                                        </p:attrNameLst>
                                      </p:cBhvr>
                                      <p:rCtr x="6263" y="11852"/>
                                    </p:animMotion>
                                  </p:childTnLst>
                                </p:cTn>
                              </p:par>
                              <p:par>
                                <p:cTn id="15" presetID="0" presetClass="path" presetSubtype="0" repeatCount="indefinite" fill="hold" grpId="0" nodeType="withEffect">
                                  <p:stCondLst>
                                    <p:cond delay="1500"/>
                                  </p:stCondLst>
                                  <p:childTnLst>
                                    <p:animMotion origin="layout" path="M -0.00026 -0.00092 L -0.00026 -0.01852 L 0.12513 -0.01852 L 0.12513 0.25371 L 0.00065 0.25371 L -0.00026 -0.00092 Z " pathEditMode="relative" rAng="0" ptsTypes="AAAAAA">
                                      <p:cBhvr>
                                        <p:cTn id="16" dur="3000" fill="hold"/>
                                        <p:tgtEl>
                                          <p:spTgt spid="42"/>
                                        </p:tgtEl>
                                        <p:attrNameLst>
                                          <p:attrName>ppt_x</p:attrName>
                                          <p:attrName>ppt_y</p:attrName>
                                        </p:attrNameLst>
                                      </p:cBhvr>
                                      <p:rCtr x="6263" y="11852"/>
                                    </p:animMotion>
                                  </p:childTnLst>
                                </p:cTn>
                              </p:par>
                              <p:par>
                                <p:cTn id="17" presetID="0" presetClass="path" presetSubtype="0" repeatCount="indefinite" fill="hold" grpId="0" nodeType="withEffect">
                                  <p:stCondLst>
                                    <p:cond delay="1800"/>
                                  </p:stCondLst>
                                  <p:childTnLst>
                                    <p:animMotion origin="layout" path="M -0.00026 -0.00092 L -0.00026 -0.01852 L 0.12513 -0.01852 L 0.12513 0.25371 L 0.00065 0.25371 L -0.00026 -0.00092 Z " pathEditMode="relative" rAng="0" ptsTypes="AAAAAA">
                                      <p:cBhvr>
                                        <p:cTn id="18" dur="3000" fill="hold"/>
                                        <p:tgtEl>
                                          <p:spTgt spid="43"/>
                                        </p:tgtEl>
                                        <p:attrNameLst>
                                          <p:attrName>ppt_x</p:attrName>
                                          <p:attrName>ppt_y</p:attrName>
                                        </p:attrNameLst>
                                      </p:cBhvr>
                                      <p:rCtr x="6263" y="11852"/>
                                    </p:animMotion>
                                  </p:childTnLst>
                                </p:cTn>
                              </p:par>
                              <p:par>
                                <p:cTn id="19" presetID="0" presetClass="path" presetSubtype="0" repeatCount="indefinite" fill="hold" grpId="0" nodeType="withEffect">
                                  <p:stCondLst>
                                    <p:cond delay="2100"/>
                                  </p:stCondLst>
                                  <p:childTnLst>
                                    <p:animMotion origin="layout" path="M -0.00026 -0.00092 L -0.00026 -0.01852 L 0.12513 -0.01852 L 0.12513 0.25371 L 0.00065 0.25371 L -0.00026 -0.00092 Z " pathEditMode="relative" rAng="0" ptsTypes="AAAAAA">
                                      <p:cBhvr>
                                        <p:cTn id="20" dur="3000" fill="hold"/>
                                        <p:tgtEl>
                                          <p:spTgt spid="44"/>
                                        </p:tgtEl>
                                        <p:attrNameLst>
                                          <p:attrName>ppt_x</p:attrName>
                                          <p:attrName>ppt_y</p:attrName>
                                        </p:attrNameLst>
                                      </p:cBhvr>
                                      <p:rCtr x="6263" y="11852"/>
                                    </p:animMotion>
                                  </p:childTnLst>
                                </p:cTn>
                              </p:par>
                              <p:par>
                                <p:cTn id="21" presetID="0" presetClass="path" presetSubtype="0" repeatCount="indefinite" fill="hold" grpId="0" nodeType="withEffect">
                                  <p:stCondLst>
                                    <p:cond delay="2400"/>
                                  </p:stCondLst>
                                  <p:childTnLst>
                                    <p:animMotion origin="layout" path="M -0.00026 -0.00092 L -0.00026 -0.01852 L 0.12513 -0.01852 L 0.12513 0.25371 L 0.00065 0.25371 L -0.00026 -0.00092 Z " pathEditMode="relative" rAng="0" ptsTypes="AAAAAA">
                                      <p:cBhvr>
                                        <p:cTn id="22" dur="3000" fill="hold"/>
                                        <p:tgtEl>
                                          <p:spTgt spid="45"/>
                                        </p:tgtEl>
                                        <p:attrNameLst>
                                          <p:attrName>ppt_x</p:attrName>
                                          <p:attrName>ppt_y</p:attrName>
                                        </p:attrNameLst>
                                      </p:cBhvr>
                                      <p:rCtr x="6263" y="11852"/>
                                    </p:animMotion>
                                  </p:childTnLst>
                                </p:cTn>
                              </p:par>
                              <p:par>
                                <p:cTn id="23" presetID="0" presetClass="path" presetSubtype="0" repeatCount="indefinite" fill="hold" grpId="0" nodeType="withEffect">
                                  <p:stCondLst>
                                    <p:cond delay="2700"/>
                                  </p:stCondLst>
                                  <p:childTnLst>
                                    <p:animMotion origin="layout" path="M -0.00026 -0.00092 L -0.00026 -0.01852 L 0.12513 -0.01852 L 0.12513 0.25371 L 0.00065 0.25371 L -0.00026 -0.00092 Z " pathEditMode="relative" rAng="0" ptsTypes="AAAAAA">
                                      <p:cBhvr>
                                        <p:cTn id="24" dur="3000" fill="hold"/>
                                        <p:tgtEl>
                                          <p:spTgt spid="46"/>
                                        </p:tgtEl>
                                        <p:attrNameLst>
                                          <p:attrName>ppt_x</p:attrName>
                                          <p:attrName>ppt_y</p:attrName>
                                        </p:attrNameLst>
                                      </p:cBhvr>
                                      <p:rCtr x="6263" y="1185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16141</TotalTime>
  <Words>2998</Words>
  <Application>Microsoft Office PowerPoint</Application>
  <PresentationFormat>Widescreen</PresentationFormat>
  <Paragraphs>498</Paragraphs>
  <Slides>36</Slides>
  <Notes>8</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36</vt:i4>
      </vt:variant>
    </vt:vector>
  </HeadingPairs>
  <TitlesOfParts>
    <vt:vector size="46" baseType="lpstr">
      <vt:lpstr>Arial</vt:lpstr>
      <vt:lpstr>Bebas Neue</vt:lpstr>
      <vt:lpstr>Calibri</vt:lpstr>
      <vt:lpstr>Calibri Light</vt:lpstr>
      <vt:lpstr>Cambria Math</vt:lpstr>
      <vt:lpstr>Museo Sans 100</vt:lpstr>
      <vt:lpstr>Segoe Condensed</vt:lpstr>
      <vt:lpstr>Segoe UI Light</vt:lpstr>
      <vt:lpstr>Times New Roman</vt:lpstr>
      <vt:lpstr>Office Theme</vt:lpstr>
      <vt:lpstr>PowerPoint Presentation</vt:lpstr>
      <vt:lpstr>PowerPoint Presentation</vt:lpstr>
      <vt:lpstr>PowerPoint Presentation</vt:lpstr>
      <vt:lpstr>PowerPoint Presentation</vt:lpstr>
      <vt:lpstr>Some example circuits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Two Ways to increase current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Jon Froehlich</dc:creator>
  <cp:lastModifiedBy>Jon Froehlich</cp:lastModifiedBy>
  <cp:revision>43</cp:revision>
  <dcterms:created xsi:type="dcterms:W3CDTF">2021-03-17T23:14:34Z</dcterms:created>
  <dcterms:modified xsi:type="dcterms:W3CDTF">2021-04-02T12:56:45Z</dcterms:modified>
</cp:coreProperties>
</file>